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8" r:id="rId3"/>
    <p:sldId id="257" r:id="rId4"/>
    <p:sldId id="264" r:id="rId5"/>
    <p:sldId id="265" r:id="rId6"/>
    <p:sldId id="266" r:id="rId7"/>
    <p:sldId id="259" r:id="rId8"/>
    <p:sldId id="260" r:id="rId9"/>
    <p:sldId id="261" r:id="rId10"/>
    <p:sldId id="267" r:id="rId11"/>
    <p:sldId id="269" r:id="rId12"/>
    <p:sldId id="268" r:id="rId13"/>
    <p:sldId id="270" r:id="rId14"/>
    <p:sldId id="271" r:id="rId15"/>
    <p:sldId id="26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O-TE YING" initials="YTY" lastIdx="6" clrIdx="0">
    <p:extLst>
      <p:ext uri="{19B8F6BF-5375-455C-9EA6-DF929625EA0E}">
        <p15:presenceInfo xmlns:p15="http://schemas.microsoft.com/office/powerpoint/2012/main" userId="6ffcf2f1cc5861c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75" autoAdjust="0"/>
    <p:restoredTop sz="94632"/>
  </p:normalViewPr>
  <p:slideViewPr>
    <p:cSldViewPr snapToGrid="0" snapToObjects="1">
      <p:cViewPr varScale="1">
        <p:scale>
          <a:sx n="111" d="100"/>
          <a:sy n="111" d="100"/>
        </p:scale>
        <p:origin x="504" y="200"/>
      </p:cViewPr>
      <p:guideLst/>
    </p:cSldViewPr>
  </p:slideViewPr>
  <p:outlineViewPr>
    <p:cViewPr>
      <p:scale>
        <a:sx n="33" d="100"/>
        <a:sy n="33" d="100"/>
      </p:scale>
      <p:origin x="0" y="-514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384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1-03T10:54:42.596" idx="2">
    <p:pos x="354" y="2249"/>
    <p:text>註冊與綁定合併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1-03T10:54:58.605" idx="3">
    <p:pos x="511" y="3800"/>
    <p:text>報表建議合併成一張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1-03T10:54:19.768" idx="1">
    <p:pos x="6735" y="902"/>
    <p:text>註冊與綁定合併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1-03T10:59:58.989" idx="4">
    <p:pos x="5295" y="0"/>
    <p:text>需要與前面更動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1-03T11:00:25.776" idx="5">
    <p:pos x="10" y="10"/>
    <p:text>需更動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1-03T11:00:49.871" idx="6">
    <p:pos x="539" y="1607"/>
    <p:text>待合併設計</p:text>
    <p:extLst>
      <p:ext uri="{C676402C-5697-4E1C-873F-D02D1690AC5C}">
        <p15:threadingInfo xmlns:p15="http://schemas.microsoft.com/office/powerpoint/2012/main" timeZoneBias="-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622B9D7-26CE-BB4A-95B0-8579E71BB84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C5A93E-F16C-EB46-B32B-0BFFC7E7B7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4DE79-323B-0443-B59F-D31245520C28}" type="datetimeFigureOut">
              <a:rPr lang="en-TW" smtClean="0"/>
              <a:t>2022/1/8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50A821-79B1-AE40-BDED-55FCD64221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D5995-8EDC-E046-8A65-3779B144E3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1EB6E2-7939-0E4E-A9C3-73E8EA0C8C41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4598690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19E7DC-2E7C-493B-B1FF-87B124E6DA2C}" type="datetimeFigureOut">
              <a:rPr lang="zh-TW" altLang="en-US" smtClean="0"/>
              <a:t>2022/1/8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46079-2600-4EF5-958F-1F2474CEA4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45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46079-2600-4EF5-958F-1F2474CEA495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4780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46079-2600-4EF5-958F-1F2474CEA495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7448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A4B6A-40EE-CD40-9E28-E814F7B4A2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D192A8-2C30-264D-B7D1-4E4596D482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71FE5-1017-2A41-9519-E540E9949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E27DD-0918-40CC-B447-D8DC76FD3899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328E2-BB0E-2348-A02B-B181CF6B4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B370-F82C-6F45-BBFD-9AD7CE3B8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‹#›</a:t>
            </a:fld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1202743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BFE2F-8680-EE40-AEEF-73885CD7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D0E4DE-2894-1C48-B058-98DEDFCEFB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E1ACC-6EBD-AE44-8ED5-A996D30A9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41FA7-E767-4768-A173-4B85CA449A72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22178-57C1-8446-9265-3F79832BB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019F5-85FA-0F40-9102-D6709040D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969892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6A72DE-8F84-394A-AE19-0224F0C8C4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05BA86-A7EC-2541-B357-14E960B03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802A2-F208-254D-BCE7-D9997F42A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87841-14AB-4B6E-97E8-39FC3E7A3AE0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20847-BF80-314F-875B-759C2F43B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69358-47B7-A544-ADBB-ED467D7D4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71452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113A0-874E-1E47-980D-C87FD1F7A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C7E28-96F3-DC45-BEE6-FBF501888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3DBD8-39EE-414C-BA4D-8D78548C3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47945-7352-4FFF-8B8A-8B06B2F3AA83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6891E-206A-5E42-80F2-FD9DE3CC1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9710CF-2640-2D4B-A0E9-F3134A1DA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128980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79E8A-F459-7049-9FE0-1905E9D0E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8DE43C-7549-5E49-B4BA-617AD9989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8029F-FDBB-9A47-A49B-46FD59750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157D6-CD72-4703-8F46-C1578511FA02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88BE3-5324-C944-869A-2A73C9AC9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2F72C-F799-664C-A131-DD67F674E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536140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92083-5389-FA49-9A2C-739854FAC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8CA63-0D51-5044-8854-EAE427313F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8CFDF3-82ED-5E4F-B745-EBDAFC8C9A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72E3D5-FF52-FC4A-8909-ADE7276E5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EE9CC-3932-4C5C-B201-75CBB167E1F0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A299-2473-424C-8D45-63C2B02D7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6D4C52-8C38-3F4F-81FD-FA838BAE2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371197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AF4D4-C433-0C45-92FE-341F40EAF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C92DD4-1252-5C46-8668-0F1AF59F58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1B48AC-E414-884A-BE78-07FD774D9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77DA10-7005-134E-B305-23AAF87240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04A5E6-6EDD-8341-8D43-0D39F50313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6A3414-66BE-4849-82AE-0CD763E52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974E9-23A8-453B-BEDD-231E44B2877E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4444BA-6B10-E94D-B0BE-75C095F8B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DD091A-C535-8140-8B42-4040FA482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862228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A2F04-E296-4A4B-A111-03965C7C6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9CA613-A084-B946-9CC3-661390F6B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3A036-C9DD-4EF2-8143-A78243247143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95DF0E-518B-CF40-B5EA-039589751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819CC4-933E-F642-B36A-0C44B946C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25525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FD7F5B-BB37-9045-A1C9-C14578E77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B78C3-3398-4AC5-85D8-8CB5C00871E3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AFC8A-E587-7142-BC32-B542ACEF7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9BEEE-058F-7F43-9AE5-162E8A513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96636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A7AED-6FC1-344F-8AF0-E76113F94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ADD98-CD6C-244D-98D8-59D416728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BB74B7-8576-3F4B-AA93-D19AF95BC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607391-0E97-B042-8BD3-2F305B19C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E0BF4-63CD-47F0-8FF1-67011193997D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E2BDD4-7426-D640-8462-DCD73469E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8884EF-0809-9A49-8138-66BEDEC27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102037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5A85A-8FB2-2047-9B4F-923FCD620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0C5B18-FEC2-124A-85F2-805E578866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15387E-59B0-8740-BB10-97B4EFB0DC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70A6CB-2E72-044E-BEED-48BF2E56A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DF8D-CC75-457C-9DB7-3AA9AEBB6A88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6170A-D190-C846-9EFC-22B7C1EAC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0D352-95FB-264A-B82D-6D3F1C7BD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283946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929903-F972-E245-8EBB-795592FDD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TW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4D3DE-EFDB-7B45-804F-364E73557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3EC88-91F4-E643-8485-56ABCBD35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83991B7D-40E4-44AA-A069-9AF5A3D15B60}" type="datetime1">
              <a:rPr lang="LID4096" altLang="zh-TW" smtClean="0"/>
              <a:t>1/8/22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7313B-A2F3-0948-9F04-59FE1D2962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D04B6-4410-A949-841E-5154D4672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705B781-1FEB-5541-9E52-E7C01F4AB4AF}" type="slidenum">
              <a:rPr lang="en-TW" smtClean="0"/>
              <a:pPr/>
              <a:t>‹#›</a:t>
            </a:fld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1158834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FFDE-2BF0-7846-93AE-2192711645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TW" dirty="0">
                <a:ea typeface="DFKai-SB" panose="03000509000000000000" pitchFamily="49" charset="-120"/>
              </a:rPr>
              <a:t>GPU</a:t>
            </a:r>
            <a:r>
              <a:rPr lang="zh-TW" altLang="en-US" dirty="0">
                <a:ea typeface="DFKai-SB" panose="03000509000000000000" pitchFamily="49" charset="-120"/>
              </a:rPr>
              <a:t> </a:t>
            </a:r>
            <a:r>
              <a:rPr lang="en-TW" dirty="0">
                <a:latin typeface="DFKai-SB" panose="03000509000000000000" pitchFamily="49" charset="-120"/>
                <a:ea typeface="DFKai-SB" panose="03000509000000000000" pitchFamily="49" charset="-120"/>
                <a:cs typeface="DFKai-SB" panose="03000509000000000000" pitchFamily="49" charset="-120"/>
              </a:rPr>
              <a:t>購物小幫手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0920CC-F987-7448-8795-E36256DF4A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>
                <a:ea typeface="DFKai-SB" panose="03000509000000000000" pitchFamily="49" charset="-120"/>
              </a:rPr>
              <a:t>B2C Website </a:t>
            </a:r>
            <a:r>
              <a:rPr lang="zh-TW" altLang="en-US" dirty="0">
                <a:ea typeface="DFKai-SB" panose="03000509000000000000" pitchFamily="49" charset="-120"/>
              </a:rPr>
              <a:t>與</a:t>
            </a:r>
            <a:r>
              <a:rPr lang="en-US" altLang="zh-TW" dirty="0">
                <a:ea typeface="DFKai-SB" panose="03000509000000000000" pitchFamily="49" charset="-120"/>
              </a:rPr>
              <a:t> Report Security</a:t>
            </a:r>
          </a:p>
          <a:p>
            <a:endParaRPr lang="en-US" altLang="zh-TW" dirty="0">
              <a:ea typeface="DFKai-SB" panose="03000509000000000000" pitchFamily="49" charset="-120"/>
            </a:endParaRPr>
          </a:p>
          <a:p>
            <a:r>
              <a:rPr lang="zh-TW" altLang="en-US" dirty="0">
                <a:ea typeface="DFKai-SB" panose="03000509000000000000" pitchFamily="49" charset="-120"/>
              </a:rPr>
              <a:t>資工四 </a:t>
            </a:r>
            <a:r>
              <a:rPr lang="en-US" altLang="zh-TW" dirty="0">
                <a:ea typeface="DFKai-SB" panose="03000509000000000000" pitchFamily="49" charset="-120"/>
              </a:rPr>
              <a:t>107590037 </a:t>
            </a:r>
            <a:r>
              <a:rPr lang="zh-TW" altLang="en-US" dirty="0">
                <a:ea typeface="DFKai-SB" panose="03000509000000000000" pitchFamily="49" charset="-120"/>
              </a:rPr>
              <a:t>應耀德</a:t>
            </a:r>
            <a:r>
              <a:rPr lang="en-US" altLang="zh-TW" dirty="0">
                <a:ea typeface="DFKai-SB" panose="03000509000000000000" pitchFamily="49" charset="-120"/>
              </a:rPr>
              <a:t> (</a:t>
            </a:r>
            <a:r>
              <a:rPr lang="zh-TW" altLang="en-US" dirty="0">
                <a:ea typeface="DFKai-SB" panose="03000509000000000000" pitchFamily="49" charset="-120"/>
              </a:rPr>
              <a:t>主講人</a:t>
            </a:r>
            <a:r>
              <a:rPr lang="en-US" altLang="zh-TW" dirty="0">
                <a:ea typeface="DFKai-SB" panose="03000509000000000000" pitchFamily="49" charset="-120"/>
              </a:rPr>
              <a:t>)</a:t>
            </a:r>
          </a:p>
          <a:p>
            <a:r>
              <a:rPr lang="zh-TW" altLang="en-US" dirty="0">
                <a:ea typeface="DFKai-SB" panose="03000509000000000000" pitchFamily="49" charset="-120"/>
              </a:rPr>
              <a:t>資工四 </a:t>
            </a:r>
            <a:r>
              <a:rPr lang="en-US" altLang="zh-TW" dirty="0">
                <a:ea typeface="DFKai-SB" panose="03000509000000000000" pitchFamily="49" charset="-120"/>
              </a:rPr>
              <a:t>107590012 </a:t>
            </a:r>
            <a:r>
              <a:rPr lang="zh-TW" altLang="en-US" dirty="0">
                <a:ea typeface="DFKai-SB" panose="03000509000000000000" pitchFamily="49" charset="-120"/>
              </a:rPr>
              <a:t>陳志榮</a:t>
            </a:r>
          </a:p>
          <a:p>
            <a:endParaRPr lang="zh-TW" altLang="en-US" dirty="0">
              <a:ea typeface="DFKai-SB" panose="03000509000000000000" pitchFamily="49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A2D1D1F-E113-4FC4-8D65-86CCCAF53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1</a:t>
            </a:fld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4092676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ea typeface="DFKai-SB" panose="03000509000000000000" pitchFamily="49" charset="-120"/>
              </a:rPr>
              <a:t>Line </a:t>
            </a:r>
            <a:r>
              <a:rPr lang="zh-TW" altLang="en-US" dirty="0">
                <a:ea typeface="DFKai-SB" panose="03000509000000000000" pitchFamily="49" charset="-120"/>
              </a:rPr>
              <a:t>官方帳號、</a:t>
            </a:r>
            <a:r>
              <a:rPr lang="en-US" altLang="zh-TW" dirty="0">
                <a:ea typeface="DFKai-SB" panose="03000509000000000000" pitchFamily="49" charset="-120"/>
              </a:rPr>
              <a:t>Website </a:t>
            </a:r>
            <a:r>
              <a:rPr lang="zh-TW" altLang="en-US" dirty="0">
                <a:ea typeface="DFKai-SB" panose="03000509000000000000" pitchFamily="49" charset="-120"/>
              </a:rPr>
              <a:t>會員整合</a:t>
            </a:r>
            <a:br>
              <a:rPr lang="en-US" altLang="zh-TW" dirty="0">
                <a:ea typeface="DFKai-SB" panose="03000509000000000000" pitchFamily="49" charset="-120"/>
              </a:rPr>
            </a:br>
            <a:r>
              <a:rPr lang="zh-TW" altLang="en-US" dirty="0">
                <a:ea typeface="DFKai-SB" panose="03000509000000000000" pitchFamily="49" charset="-120"/>
              </a:rPr>
              <a:t>流程設計</a:t>
            </a:r>
            <a:endParaRPr lang="en-TW" dirty="0">
              <a:ea typeface="DFKai-SB" panose="03000509000000000000" pitchFamily="49" charset="-120"/>
            </a:endParaRP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9EC52396-8465-43DD-B663-971C602EE0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3437244"/>
              </p:ext>
            </p:extLst>
          </p:nvPr>
        </p:nvGraphicFramePr>
        <p:xfrm>
          <a:off x="838200" y="1873762"/>
          <a:ext cx="10515600" cy="41803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91375940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46107922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06115838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26589099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076965368"/>
                    </a:ext>
                  </a:extLst>
                </a:gridCol>
              </a:tblGrid>
              <a:tr h="696725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LINE A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LINE B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LINE C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18975095"/>
                  </a:ext>
                </a:extLst>
              </a:tr>
              <a:tr h="696725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會員註冊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TW" altLang="en-US" sz="1800" kern="1200" dirty="0">
                          <a:solidFill>
                            <a:srgbClr val="FF0000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未註冊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已註冊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已註冊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944038"/>
                  </a:ext>
                </a:extLst>
              </a:tr>
              <a:tr h="6967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會員綁定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rgbClr val="FF0000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未綁定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rgbClr val="FF0000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未綁定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已綁定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834931"/>
                  </a:ext>
                </a:extLst>
              </a:tr>
              <a:tr h="696725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Chatbot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註冊訊息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綁定訊息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主選單訊息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2379448"/>
                  </a:ext>
                </a:extLst>
              </a:tr>
              <a:tr h="696725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Website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登入</a:t>
                      </a:r>
                      <a:r>
                        <a:rPr lang="en-US" altLang="zh-TW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/</a:t>
                      </a:r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註冊</a:t>
                      </a:r>
                      <a:r>
                        <a:rPr lang="en-US" altLang="zh-TW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/</a:t>
                      </a:r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綁定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登入</a:t>
                      </a:r>
                      <a:r>
                        <a:rPr lang="en-US" altLang="zh-TW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/</a:t>
                      </a:r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綁定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TW" altLang="en-US" sz="1800" kern="1200" dirty="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8895440"/>
                  </a:ext>
                </a:extLst>
              </a:tr>
              <a:tr h="69672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主選單訊息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綁定失敗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主選單訊息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461608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9A6A6CB9-137A-4CDF-B505-7FD7EC129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149" y="1944784"/>
            <a:ext cx="779976" cy="534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097298E4-2F67-4032-911F-0A7A16467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7798" y="1873762"/>
            <a:ext cx="1000125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28EB4DCE-15D4-403E-A453-99D4F7CFDF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7616" y="1944784"/>
            <a:ext cx="780870" cy="535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D332112-D3CD-4800-A75C-4FE7CAB6F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10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741065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593833E-FF95-4D94-B71E-4F28D62CA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942" y="0"/>
            <a:ext cx="4618115" cy="6858000"/>
          </a:xfrm>
          <a:prstGeom prst="rect">
            <a:avLst/>
          </a:prstGeom>
        </p:spPr>
      </p:pic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80CF01D-F97F-4D5C-BB3C-E7102D63B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11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08005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ea typeface="DFKai-SB" panose="03000509000000000000" pitchFamily="49" charset="-120"/>
              </a:rPr>
              <a:t>Line </a:t>
            </a:r>
            <a:r>
              <a:rPr lang="zh-TW" altLang="en-US" dirty="0">
                <a:ea typeface="DFKai-SB" panose="03000509000000000000" pitchFamily="49" charset="-120"/>
              </a:rPr>
              <a:t>官方帳號、</a:t>
            </a:r>
            <a:r>
              <a:rPr lang="en-US" altLang="zh-TW" dirty="0">
                <a:ea typeface="DFKai-SB" panose="03000509000000000000" pitchFamily="49" charset="-120"/>
              </a:rPr>
              <a:t>Website </a:t>
            </a:r>
            <a:r>
              <a:rPr lang="zh-TW" altLang="en-US" dirty="0">
                <a:ea typeface="DFKai-SB" panose="03000509000000000000" pitchFamily="49" charset="-120"/>
              </a:rPr>
              <a:t>會員整合</a:t>
            </a:r>
            <a:br>
              <a:rPr lang="en-US" altLang="zh-TW" dirty="0">
                <a:ea typeface="DFKai-SB" panose="03000509000000000000" pitchFamily="49" charset="-120"/>
              </a:rPr>
            </a:br>
            <a:r>
              <a:rPr lang="zh-TW" altLang="en-US" dirty="0">
                <a:ea typeface="DFKai-SB" panose="03000509000000000000" pitchFamily="49" charset="-120"/>
              </a:rPr>
              <a:t>測試設計</a:t>
            </a:r>
            <a:endParaRPr lang="en-TW" dirty="0">
              <a:ea typeface="DFKai-SB" panose="03000509000000000000" pitchFamily="49" charset="-120"/>
            </a:endParaRP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9EC52396-8465-43DD-B663-971C602EE0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9150588"/>
              </p:ext>
            </p:extLst>
          </p:nvPr>
        </p:nvGraphicFramePr>
        <p:xfrm>
          <a:off x="838200" y="1873762"/>
          <a:ext cx="10827060" cy="429621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6765">
                  <a:extLst>
                    <a:ext uri="{9D8B030D-6E8A-4147-A177-3AD203B41FA5}">
                      <a16:colId xmlns:a16="http://schemas.microsoft.com/office/drawing/2014/main" val="3913759401"/>
                    </a:ext>
                  </a:extLst>
                </a:gridCol>
                <a:gridCol w="2706765">
                  <a:extLst>
                    <a:ext uri="{9D8B030D-6E8A-4147-A177-3AD203B41FA5}">
                      <a16:colId xmlns:a16="http://schemas.microsoft.com/office/drawing/2014/main" val="1461079228"/>
                    </a:ext>
                  </a:extLst>
                </a:gridCol>
                <a:gridCol w="2706765">
                  <a:extLst>
                    <a:ext uri="{9D8B030D-6E8A-4147-A177-3AD203B41FA5}">
                      <a16:colId xmlns:a16="http://schemas.microsoft.com/office/drawing/2014/main" val="1061158385"/>
                    </a:ext>
                  </a:extLst>
                </a:gridCol>
                <a:gridCol w="2706765">
                  <a:extLst>
                    <a:ext uri="{9D8B030D-6E8A-4147-A177-3AD203B41FA5}">
                      <a16:colId xmlns:a16="http://schemas.microsoft.com/office/drawing/2014/main" val="1076965368"/>
                    </a:ext>
                  </a:extLst>
                </a:gridCol>
              </a:tblGrid>
              <a:tr h="118872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LINE A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LINE B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LINE C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18975095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前置作業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zh-TW" altLang="en-US" sz="1800" kern="1200" dirty="0">
                        <a:solidFill>
                          <a:srgbClr val="FF0000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Web 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登入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註冊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Web 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登入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註冊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綁定</a:t>
                      </a:r>
                      <a:endParaRPr lang="en-US" altLang="zh-TW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掃碼入群</a:t>
                      </a:r>
                      <a:endParaRPr lang="en-US" altLang="zh-TW" sz="1800" kern="1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封鎖退群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944038"/>
                  </a:ext>
                </a:extLst>
              </a:tr>
              <a:tr h="533862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狀態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rgbClr val="FF0000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未註冊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/</a:t>
                      </a:r>
                      <a:r>
                        <a:rPr lang="zh-TW" altLang="en-US" sz="1800" kern="1200" dirty="0">
                          <a:solidFill>
                            <a:srgbClr val="FF0000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未綁定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已註冊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/</a:t>
                      </a:r>
                      <a:r>
                        <a:rPr lang="zh-TW" altLang="en-US" sz="1800" kern="1200" dirty="0">
                          <a:solidFill>
                            <a:srgbClr val="FF0000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未綁定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已註冊</a:t>
                      </a:r>
                      <a:r>
                        <a:rPr lang="en-US" altLang="zh-TW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/</a:t>
                      </a:r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已綁定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25868103"/>
                  </a:ext>
                </a:extLst>
              </a:tr>
              <a:tr h="1384917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註冊綁定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掃碼入群</a:t>
                      </a:r>
                    </a:p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註冊訊息</a:t>
                      </a:r>
                    </a:p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登入</a:t>
                      </a:r>
                      <a:r>
                        <a:rPr lang="en-US" altLang="zh-TW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/</a:t>
                      </a:r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註冊</a:t>
                      </a:r>
                      <a:r>
                        <a:rPr lang="en-US" altLang="zh-TW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/</a:t>
                      </a:r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綁定</a:t>
                      </a:r>
                    </a:p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主選單訊息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掃碼入群</a:t>
                      </a:r>
                    </a:p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綁定訊息</a:t>
                      </a:r>
                    </a:p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登入</a:t>
                      </a:r>
                      <a:r>
                        <a:rPr lang="en-US" altLang="zh-TW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/</a:t>
                      </a:r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綁定</a:t>
                      </a:r>
                      <a:endParaRPr lang="en-US" altLang="zh-TW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ctr"/>
                      <a:r>
                        <a:rPr lang="zh-TW" altLang="en-US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主選單訊息</a:t>
                      </a:r>
                      <a:endParaRPr lang="zh-TW" altLang="en-US" sz="1800" kern="1200" dirty="0">
                        <a:solidFill>
                          <a:schemeClr val="tx1"/>
                        </a:solidFill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官方帳號</a:t>
                      </a:r>
                    </a:p>
                    <a:p>
                      <a:pPr marL="0" algn="ctr" defTabSz="914400" rtl="0" eaLnBrk="1" latinLnBrk="0" hangingPunct="1"/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解除封鎖</a:t>
                      </a:r>
                    </a:p>
                    <a:p>
                      <a:pPr marL="0" algn="ctr" defTabSz="914400" rtl="0" eaLnBrk="1" latinLnBrk="0" hangingPunct="1"/>
                      <a:r>
                        <a:rPr lang="zh-TW" altLang="en-US" sz="1800" kern="1200" dirty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主選單訊息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8895440"/>
                  </a:ext>
                </a:extLst>
              </a:tr>
            </a:tbl>
          </a:graphicData>
        </a:graphic>
      </p:graphicFrame>
      <p:pic>
        <p:nvPicPr>
          <p:cNvPr id="12" name="Picture 2">
            <a:extLst>
              <a:ext uri="{FF2B5EF4-FFF2-40B4-BE49-F238E27FC236}">
                <a16:creationId xmlns:a16="http://schemas.microsoft.com/office/drawing/2014/main" id="{097298E4-2F67-4032-911F-0A7A16467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969" y="2091245"/>
            <a:ext cx="1000125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AE940BC3-9FE4-491E-8534-D3A37855D4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227" y="2066275"/>
            <a:ext cx="1000125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D0DA68B-A024-43C7-8690-38978E21D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0614" y="2091245"/>
            <a:ext cx="1000125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0C439CF-9300-41F1-8711-71B78F9EA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12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504778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ea typeface="DFKai-SB" panose="03000509000000000000" pitchFamily="49" charset="-120"/>
              </a:rPr>
              <a:t>Line </a:t>
            </a:r>
            <a:r>
              <a:rPr lang="zh-TW" altLang="en-US" dirty="0">
                <a:ea typeface="DFKai-SB" panose="03000509000000000000" pitchFamily="49" charset="-120"/>
              </a:rPr>
              <a:t>官方帳號、</a:t>
            </a:r>
            <a:r>
              <a:rPr lang="en-US" altLang="zh-TW" dirty="0">
                <a:ea typeface="DFKai-SB" panose="03000509000000000000" pitchFamily="49" charset="-120"/>
              </a:rPr>
              <a:t>Website </a:t>
            </a:r>
            <a:r>
              <a:rPr lang="zh-TW" altLang="en-US" dirty="0">
                <a:ea typeface="DFKai-SB" panose="03000509000000000000" pitchFamily="49" charset="-120"/>
              </a:rPr>
              <a:t>會員整合</a:t>
            </a:r>
            <a:br>
              <a:rPr lang="en-US" altLang="zh-TW" dirty="0">
                <a:ea typeface="DFKai-SB" panose="03000509000000000000" pitchFamily="49" charset="-120"/>
              </a:rPr>
            </a:br>
            <a:r>
              <a:rPr lang="en-US" dirty="0" err="1">
                <a:ea typeface="DFKai-SB" panose="03000509000000000000" pitchFamily="49" charset="-120"/>
              </a:rPr>
              <a:t>角色</a:t>
            </a:r>
            <a:r>
              <a:rPr lang="zh-TW" altLang="en-US" dirty="0">
                <a:ea typeface="DFKai-SB" panose="03000509000000000000" pitchFamily="49" charset="-120"/>
              </a:rPr>
              <a:t>、授權政策設計</a:t>
            </a:r>
            <a:endParaRPr lang="en-TW" dirty="0">
              <a:ea typeface="DFKai-SB" panose="03000509000000000000" pitchFamily="49" charset="-120"/>
            </a:endParaRP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9A30DB89-C4DE-4A51-B790-72DC8BC9E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2586616"/>
              </p:ext>
            </p:extLst>
          </p:nvPr>
        </p:nvGraphicFramePr>
        <p:xfrm>
          <a:off x="838200" y="1690687"/>
          <a:ext cx="10764915" cy="455021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8999">
                  <a:extLst>
                    <a:ext uri="{9D8B030D-6E8A-4147-A177-3AD203B41FA5}">
                      <a16:colId xmlns:a16="http://schemas.microsoft.com/office/drawing/2014/main" val="2817370827"/>
                    </a:ext>
                  </a:extLst>
                </a:gridCol>
                <a:gridCol w="1768999">
                  <a:extLst>
                    <a:ext uri="{9D8B030D-6E8A-4147-A177-3AD203B41FA5}">
                      <a16:colId xmlns:a16="http://schemas.microsoft.com/office/drawing/2014/main" val="1739652410"/>
                    </a:ext>
                  </a:extLst>
                </a:gridCol>
                <a:gridCol w="1768999">
                  <a:extLst>
                    <a:ext uri="{9D8B030D-6E8A-4147-A177-3AD203B41FA5}">
                      <a16:colId xmlns:a16="http://schemas.microsoft.com/office/drawing/2014/main" val="651018589"/>
                    </a:ext>
                  </a:extLst>
                </a:gridCol>
                <a:gridCol w="1768999">
                  <a:extLst>
                    <a:ext uri="{9D8B030D-6E8A-4147-A177-3AD203B41FA5}">
                      <a16:colId xmlns:a16="http://schemas.microsoft.com/office/drawing/2014/main" val="2582645714"/>
                    </a:ext>
                  </a:extLst>
                </a:gridCol>
                <a:gridCol w="1768999">
                  <a:extLst>
                    <a:ext uri="{9D8B030D-6E8A-4147-A177-3AD203B41FA5}">
                      <a16:colId xmlns:a16="http://schemas.microsoft.com/office/drawing/2014/main" val="2824020071"/>
                    </a:ext>
                  </a:extLst>
                </a:gridCol>
                <a:gridCol w="1919920">
                  <a:extLst>
                    <a:ext uri="{9D8B030D-6E8A-4147-A177-3AD203B41FA5}">
                      <a16:colId xmlns:a16="http://schemas.microsoft.com/office/drawing/2014/main" val="3954197446"/>
                    </a:ext>
                  </a:extLst>
                </a:gridCol>
              </a:tblGrid>
              <a:tr h="808857"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               角色</a:t>
                      </a:r>
                      <a:endParaRPr lang="en-US" altLang="zh-TW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功能</a:t>
                      </a:r>
                    </a:p>
                  </a:txBody>
                  <a:tcPr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anonymous</a:t>
                      </a:r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customer</a:t>
                      </a:r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seller</a:t>
                      </a:r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admin</a:t>
                      </a:r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權限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3016589"/>
                  </a:ext>
                </a:extLst>
              </a:tr>
              <a:tr h="6253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登入</a:t>
                      </a:r>
                      <a:endParaRPr lang="en-US" altLang="zh-TW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               註冊</a:t>
                      </a:r>
                    </a:p>
                  </a:txBody>
                  <a:tcPr anchor="ctr"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1581795"/>
                  </a:ext>
                </a:extLst>
              </a:tr>
              <a:tr h="674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會員綁定</a:t>
                      </a: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</a:t>
                      </a:r>
                      <a:r>
                        <a:rPr lang="zh-TW" altLang="en-US" sz="16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</a:p>
                    <a:p>
                      <a:r>
                        <a:rPr lang="en-US" altLang="zh-TW" sz="16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@roles_required</a:t>
                      </a:r>
                      <a:endParaRPr lang="zh-TW" altLang="en-US" sz="16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154780"/>
                  </a:ext>
                </a:extLst>
              </a:tr>
              <a:tr h="808857"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查詢</a:t>
                      </a:r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GPU</a:t>
                      </a:r>
                    </a:p>
                    <a:p>
                      <a:pPr algn="ctr"/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          管理商品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lToT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</a:t>
                      </a:r>
                      <a:r>
                        <a:rPr lang="zh-TW" altLang="en-US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</a:p>
                    <a:p>
                      <a:r>
                        <a:rPr lang="en-US" altLang="zh-TW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@roles_accepted</a:t>
                      </a:r>
                    </a:p>
                    <a:p>
                      <a:r>
                        <a:rPr lang="en-US" altLang="zh-TW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                      @jwt_required</a:t>
                      </a:r>
                      <a:r>
                        <a:rPr lang="zh-TW" altLang="en-US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                        </a:t>
                      </a:r>
                      <a:endParaRPr lang="en-US" altLang="zh-TW" sz="11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altLang="zh-TW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                     @roles_required</a:t>
                      </a:r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76295359"/>
                  </a:ext>
                </a:extLst>
              </a:tr>
              <a:tr h="8088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我的最愛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TW" altLang="en-US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TW" altLang="en-US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6948114"/>
                  </a:ext>
                </a:extLst>
              </a:tr>
              <a:tr h="808857">
                <a:tc>
                  <a:txBody>
                    <a:bodyPr/>
                    <a:lstStyle/>
                    <a:p>
                      <a:pPr algn="l"/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查詢訂單</a:t>
                      </a:r>
                      <a:endParaRPr lang="en-US" altLang="zh-TW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          管理訂單</a:t>
                      </a:r>
                    </a:p>
                  </a:txBody>
                  <a:tcPr anchor="ctr"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</a:t>
                      </a:r>
                      <a:r>
                        <a:rPr lang="zh-TW" altLang="en-US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</a:p>
                    <a:p>
                      <a:r>
                        <a:rPr lang="en-US" altLang="zh-TW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@roles_accepted</a:t>
                      </a:r>
                    </a:p>
                    <a:p>
                      <a:r>
                        <a:rPr lang="en-US" altLang="zh-TW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                      @jwt_required</a:t>
                      </a:r>
                      <a:r>
                        <a:rPr lang="zh-TW" altLang="en-US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                        </a:t>
                      </a:r>
                      <a:endParaRPr lang="en-US" altLang="zh-TW" sz="1100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altLang="zh-TW" sz="1100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                     @roles_required</a:t>
                      </a:r>
                    </a:p>
                  </a:txBody>
                  <a:tcP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8453919"/>
                  </a:ext>
                </a:extLst>
              </a:tr>
            </a:tbl>
          </a:graphicData>
        </a:graphic>
      </p:graphicFrame>
      <p:sp>
        <p:nvSpPr>
          <p:cNvPr id="5" name="圓形: 空心 4">
            <a:extLst>
              <a:ext uri="{FF2B5EF4-FFF2-40B4-BE49-F238E27FC236}">
                <a16:creationId xmlns:a16="http://schemas.microsoft.com/office/drawing/2014/main" id="{195A34BD-F8EF-4B2B-9D5D-DC288B58C678}"/>
              </a:ext>
            </a:extLst>
          </p:cNvPr>
          <p:cNvSpPr/>
          <p:nvPr/>
        </p:nvSpPr>
        <p:spPr>
          <a:xfrm>
            <a:off x="3231472" y="2601157"/>
            <a:ext cx="435005" cy="435004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7" name="減號 6">
            <a:extLst>
              <a:ext uri="{FF2B5EF4-FFF2-40B4-BE49-F238E27FC236}">
                <a16:creationId xmlns:a16="http://schemas.microsoft.com/office/drawing/2014/main" id="{485C347F-CD17-4899-B267-E982C5CA2EE7}"/>
              </a:ext>
            </a:extLst>
          </p:cNvPr>
          <p:cNvSpPr/>
          <p:nvPr/>
        </p:nvSpPr>
        <p:spPr>
          <a:xfrm>
            <a:off x="5379868" y="2818659"/>
            <a:ext cx="523783" cy="29296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圓形: 空心 8">
            <a:extLst>
              <a:ext uri="{FF2B5EF4-FFF2-40B4-BE49-F238E27FC236}">
                <a16:creationId xmlns:a16="http://schemas.microsoft.com/office/drawing/2014/main" id="{BF8CAAB2-2873-4D72-8D1A-437C2D955C20}"/>
              </a:ext>
            </a:extLst>
          </p:cNvPr>
          <p:cNvSpPr/>
          <p:nvPr/>
        </p:nvSpPr>
        <p:spPr>
          <a:xfrm>
            <a:off x="4512816" y="2561204"/>
            <a:ext cx="344749" cy="344748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0" name="圓形: 空心 9">
            <a:extLst>
              <a:ext uri="{FF2B5EF4-FFF2-40B4-BE49-F238E27FC236}">
                <a16:creationId xmlns:a16="http://schemas.microsoft.com/office/drawing/2014/main" id="{6C0C7B20-C9D6-4CFD-AB34-26C31ED98FE2}"/>
              </a:ext>
            </a:extLst>
          </p:cNvPr>
          <p:cNvSpPr/>
          <p:nvPr/>
        </p:nvSpPr>
        <p:spPr>
          <a:xfrm>
            <a:off x="6288351" y="2561204"/>
            <a:ext cx="344749" cy="344748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2" name="圓形: 空心 11">
            <a:extLst>
              <a:ext uri="{FF2B5EF4-FFF2-40B4-BE49-F238E27FC236}">
                <a16:creationId xmlns:a16="http://schemas.microsoft.com/office/drawing/2014/main" id="{90CF6A6C-6A6D-4BD8-A647-2474C0F3DBC6}"/>
              </a:ext>
            </a:extLst>
          </p:cNvPr>
          <p:cNvSpPr/>
          <p:nvPr/>
        </p:nvSpPr>
        <p:spPr>
          <a:xfrm>
            <a:off x="8063886" y="2547884"/>
            <a:ext cx="344749" cy="344748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8" name="減號 17">
            <a:extLst>
              <a:ext uri="{FF2B5EF4-FFF2-40B4-BE49-F238E27FC236}">
                <a16:creationId xmlns:a16="http://schemas.microsoft.com/office/drawing/2014/main" id="{5A91628B-46E8-4AD6-8958-8377528CC128}"/>
              </a:ext>
            </a:extLst>
          </p:cNvPr>
          <p:cNvSpPr/>
          <p:nvPr/>
        </p:nvSpPr>
        <p:spPr>
          <a:xfrm>
            <a:off x="7017800" y="2818658"/>
            <a:ext cx="523783" cy="29296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乘號 20">
            <a:extLst>
              <a:ext uri="{FF2B5EF4-FFF2-40B4-BE49-F238E27FC236}">
                <a16:creationId xmlns:a16="http://schemas.microsoft.com/office/drawing/2014/main" id="{521725B2-4FBF-4CEE-A0F6-47242F87408E}"/>
              </a:ext>
            </a:extLst>
          </p:cNvPr>
          <p:cNvSpPr/>
          <p:nvPr/>
        </p:nvSpPr>
        <p:spPr>
          <a:xfrm>
            <a:off x="8576570" y="3230729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減號 21">
            <a:extLst>
              <a:ext uri="{FF2B5EF4-FFF2-40B4-BE49-F238E27FC236}">
                <a16:creationId xmlns:a16="http://schemas.microsoft.com/office/drawing/2014/main" id="{F4BF5AD3-2EFF-4698-B5A3-3117F8BF64DB}"/>
              </a:ext>
            </a:extLst>
          </p:cNvPr>
          <p:cNvSpPr/>
          <p:nvPr/>
        </p:nvSpPr>
        <p:spPr>
          <a:xfrm>
            <a:off x="8931678" y="2840848"/>
            <a:ext cx="523783" cy="29296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乘號 22">
            <a:extLst>
              <a:ext uri="{FF2B5EF4-FFF2-40B4-BE49-F238E27FC236}">
                <a16:creationId xmlns:a16="http://schemas.microsoft.com/office/drawing/2014/main" id="{7883CD86-C7C9-4611-AFB9-B41C48A1D9B8}"/>
              </a:ext>
            </a:extLst>
          </p:cNvPr>
          <p:cNvSpPr/>
          <p:nvPr/>
        </p:nvSpPr>
        <p:spPr>
          <a:xfrm>
            <a:off x="3231471" y="3230729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乘號 24">
            <a:extLst>
              <a:ext uri="{FF2B5EF4-FFF2-40B4-BE49-F238E27FC236}">
                <a16:creationId xmlns:a16="http://schemas.microsoft.com/office/drawing/2014/main" id="{6560B6E8-8143-4B28-8F17-991D72E20CB0}"/>
              </a:ext>
            </a:extLst>
          </p:cNvPr>
          <p:cNvSpPr/>
          <p:nvPr/>
        </p:nvSpPr>
        <p:spPr>
          <a:xfrm>
            <a:off x="6730200" y="3232887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圓形: 空心 26">
            <a:extLst>
              <a:ext uri="{FF2B5EF4-FFF2-40B4-BE49-F238E27FC236}">
                <a16:creationId xmlns:a16="http://schemas.microsoft.com/office/drawing/2014/main" id="{BEC0EEAB-73BB-4983-A229-626E898968BD}"/>
              </a:ext>
            </a:extLst>
          </p:cNvPr>
          <p:cNvSpPr/>
          <p:nvPr/>
        </p:nvSpPr>
        <p:spPr>
          <a:xfrm>
            <a:off x="5026796" y="3232887"/>
            <a:ext cx="435005" cy="435004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9" name="乘號 28">
            <a:extLst>
              <a:ext uri="{FF2B5EF4-FFF2-40B4-BE49-F238E27FC236}">
                <a16:creationId xmlns:a16="http://schemas.microsoft.com/office/drawing/2014/main" id="{7539167E-6AAE-4482-8531-6C44CB8A776E}"/>
              </a:ext>
            </a:extLst>
          </p:cNvPr>
          <p:cNvSpPr/>
          <p:nvPr/>
        </p:nvSpPr>
        <p:spPr>
          <a:xfrm>
            <a:off x="3231472" y="4021580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乘號 30">
            <a:extLst>
              <a:ext uri="{FF2B5EF4-FFF2-40B4-BE49-F238E27FC236}">
                <a16:creationId xmlns:a16="http://schemas.microsoft.com/office/drawing/2014/main" id="{C94D3C7B-012E-470A-9246-AAFCBD904C9D}"/>
              </a:ext>
            </a:extLst>
          </p:cNvPr>
          <p:cNvSpPr/>
          <p:nvPr/>
        </p:nvSpPr>
        <p:spPr>
          <a:xfrm>
            <a:off x="5538925" y="4141198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圓形: 空心 31">
            <a:extLst>
              <a:ext uri="{FF2B5EF4-FFF2-40B4-BE49-F238E27FC236}">
                <a16:creationId xmlns:a16="http://schemas.microsoft.com/office/drawing/2014/main" id="{445D7E0F-75E3-48FE-8B29-8908144C6E47}"/>
              </a:ext>
            </a:extLst>
          </p:cNvPr>
          <p:cNvSpPr/>
          <p:nvPr/>
        </p:nvSpPr>
        <p:spPr>
          <a:xfrm>
            <a:off x="4664476" y="3894334"/>
            <a:ext cx="344749" cy="344748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3" name="圓形: 空心 32">
            <a:extLst>
              <a:ext uri="{FF2B5EF4-FFF2-40B4-BE49-F238E27FC236}">
                <a16:creationId xmlns:a16="http://schemas.microsoft.com/office/drawing/2014/main" id="{DEC7C167-F6D2-474E-A789-4E836BADCB91}"/>
              </a:ext>
            </a:extLst>
          </p:cNvPr>
          <p:cNvSpPr/>
          <p:nvPr/>
        </p:nvSpPr>
        <p:spPr>
          <a:xfrm>
            <a:off x="6288350" y="3894334"/>
            <a:ext cx="344749" cy="344748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4" name="圓形: 空心 33">
            <a:extLst>
              <a:ext uri="{FF2B5EF4-FFF2-40B4-BE49-F238E27FC236}">
                <a16:creationId xmlns:a16="http://schemas.microsoft.com/office/drawing/2014/main" id="{452A4B2D-8D24-4E99-8464-9AE2BF371139}"/>
              </a:ext>
            </a:extLst>
          </p:cNvPr>
          <p:cNvSpPr/>
          <p:nvPr/>
        </p:nvSpPr>
        <p:spPr>
          <a:xfrm>
            <a:off x="7320378" y="4186326"/>
            <a:ext cx="344749" cy="344748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5" name="乘號 34">
            <a:extLst>
              <a:ext uri="{FF2B5EF4-FFF2-40B4-BE49-F238E27FC236}">
                <a16:creationId xmlns:a16="http://schemas.microsoft.com/office/drawing/2014/main" id="{BADF30E3-347F-48BA-A6CE-26AA1CEE8111}"/>
              </a:ext>
            </a:extLst>
          </p:cNvPr>
          <p:cNvSpPr/>
          <p:nvPr/>
        </p:nvSpPr>
        <p:spPr>
          <a:xfrm>
            <a:off x="8576570" y="4065423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乘號 35">
            <a:extLst>
              <a:ext uri="{FF2B5EF4-FFF2-40B4-BE49-F238E27FC236}">
                <a16:creationId xmlns:a16="http://schemas.microsoft.com/office/drawing/2014/main" id="{D2D1263F-D8DD-4D65-9719-B96240F02AEC}"/>
              </a:ext>
            </a:extLst>
          </p:cNvPr>
          <p:cNvSpPr/>
          <p:nvPr/>
        </p:nvSpPr>
        <p:spPr>
          <a:xfrm>
            <a:off x="3231472" y="4812431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圓形: 空心 36">
            <a:extLst>
              <a:ext uri="{FF2B5EF4-FFF2-40B4-BE49-F238E27FC236}">
                <a16:creationId xmlns:a16="http://schemas.microsoft.com/office/drawing/2014/main" id="{D3135DE4-4A33-4643-B5D5-2DDD467A5FCD}"/>
              </a:ext>
            </a:extLst>
          </p:cNvPr>
          <p:cNvSpPr/>
          <p:nvPr/>
        </p:nvSpPr>
        <p:spPr>
          <a:xfrm>
            <a:off x="5026796" y="4812431"/>
            <a:ext cx="435005" cy="435004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8" name="圓形: 空心 37">
            <a:extLst>
              <a:ext uri="{FF2B5EF4-FFF2-40B4-BE49-F238E27FC236}">
                <a16:creationId xmlns:a16="http://schemas.microsoft.com/office/drawing/2014/main" id="{A389BFFC-AFC5-4D26-B1DB-02797C1A460F}"/>
              </a:ext>
            </a:extLst>
          </p:cNvPr>
          <p:cNvSpPr/>
          <p:nvPr/>
        </p:nvSpPr>
        <p:spPr>
          <a:xfrm>
            <a:off x="6800297" y="4812431"/>
            <a:ext cx="435005" cy="435004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9" name="乘號 38">
            <a:extLst>
              <a:ext uri="{FF2B5EF4-FFF2-40B4-BE49-F238E27FC236}">
                <a16:creationId xmlns:a16="http://schemas.microsoft.com/office/drawing/2014/main" id="{F63CAA93-B976-47EF-B4C1-05CA6EBE47B6}"/>
              </a:ext>
            </a:extLst>
          </p:cNvPr>
          <p:cNvSpPr/>
          <p:nvPr/>
        </p:nvSpPr>
        <p:spPr>
          <a:xfrm>
            <a:off x="8576570" y="4812431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乘號 39">
            <a:extLst>
              <a:ext uri="{FF2B5EF4-FFF2-40B4-BE49-F238E27FC236}">
                <a16:creationId xmlns:a16="http://schemas.microsoft.com/office/drawing/2014/main" id="{9E85D4CE-C3B1-4F7F-B3B9-90B8D0BA3D96}"/>
              </a:ext>
            </a:extLst>
          </p:cNvPr>
          <p:cNvSpPr/>
          <p:nvPr/>
        </p:nvSpPr>
        <p:spPr>
          <a:xfrm>
            <a:off x="3232398" y="5647564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乘號 40">
            <a:extLst>
              <a:ext uri="{FF2B5EF4-FFF2-40B4-BE49-F238E27FC236}">
                <a16:creationId xmlns:a16="http://schemas.microsoft.com/office/drawing/2014/main" id="{F7811B24-DCFB-4E4E-ACFB-C2DB87792FBD}"/>
              </a:ext>
            </a:extLst>
          </p:cNvPr>
          <p:cNvSpPr/>
          <p:nvPr/>
        </p:nvSpPr>
        <p:spPr>
          <a:xfrm>
            <a:off x="5539851" y="5767182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圓形: 空心 41">
            <a:extLst>
              <a:ext uri="{FF2B5EF4-FFF2-40B4-BE49-F238E27FC236}">
                <a16:creationId xmlns:a16="http://schemas.microsoft.com/office/drawing/2014/main" id="{EE0B7B2E-F2D1-47AF-B782-80388E9A20F9}"/>
              </a:ext>
            </a:extLst>
          </p:cNvPr>
          <p:cNvSpPr/>
          <p:nvPr/>
        </p:nvSpPr>
        <p:spPr>
          <a:xfrm>
            <a:off x="4665402" y="5520318"/>
            <a:ext cx="344749" cy="344748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43" name="圓形: 空心 42">
            <a:extLst>
              <a:ext uri="{FF2B5EF4-FFF2-40B4-BE49-F238E27FC236}">
                <a16:creationId xmlns:a16="http://schemas.microsoft.com/office/drawing/2014/main" id="{572AF5E4-A73A-4778-83DA-67C8E74D287A}"/>
              </a:ext>
            </a:extLst>
          </p:cNvPr>
          <p:cNvSpPr/>
          <p:nvPr/>
        </p:nvSpPr>
        <p:spPr>
          <a:xfrm>
            <a:off x="6289276" y="5520318"/>
            <a:ext cx="344749" cy="344748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44" name="圓形: 空心 43">
            <a:extLst>
              <a:ext uri="{FF2B5EF4-FFF2-40B4-BE49-F238E27FC236}">
                <a16:creationId xmlns:a16="http://schemas.microsoft.com/office/drawing/2014/main" id="{F50B30F5-9731-4465-A8EB-54FDFD622C30}"/>
              </a:ext>
            </a:extLst>
          </p:cNvPr>
          <p:cNvSpPr/>
          <p:nvPr/>
        </p:nvSpPr>
        <p:spPr>
          <a:xfrm>
            <a:off x="7321304" y="5812310"/>
            <a:ext cx="344749" cy="344748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45" name="乘號 44">
            <a:extLst>
              <a:ext uri="{FF2B5EF4-FFF2-40B4-BE49-F238E27FC236}">
                <a16:creationId xmlns:a16="http://schemas.microsoft.com/office/drawing/2014/main" id="{D7EEE71F-1D8E-4206-966E-7BCDB4515FC0}"/>
              </a:ext>
            </a:extLst>
          </p:cNvPr>
          <p:cNvSpPr/>
          <p:nvPr/>
        </p:nvSpPr>
        <p:spPr>
          <a:xfrm>
            <a:off x="8577496" y="5691407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A6BB70-172B-447A-896A-B9535CBA2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13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137474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ea typeface="DFKai-SB" panose="03000509000000000000" pitchFamily="49" charset="-120"/>
              </a:rPr>
              <a:t>Line </a:t>
            </a:r>
            <a:r>
              <a:rPr lang="zh-TW" altLang="en-US" dirty="0">
                <a:ea typeface="DFKai-SB" panose="03000509000000000000" pitchFamily="49" charset="-120"/>
              </a:rPr>
              <a:t>官方帳號、</a:t>
            </a:r>
            <a:r>
              <a:rPr lang="en-US" altLang="zh-TW" dirty="0">
                <a:ea typeface="DFKai-SB" panose="03000509000000000000" pitchFamily="49" charset="-120"/>
              </a:rPr>
              <a:t>Website </a:t>
            </a:r>
            <a:r>
              <a:rPr lang="zh-TW" altLang="en-US" dirty="0">
                <a:ea typeface="DFKai-SB" panose="03000509000000000000" pitchFamily="49" charset="-120"/>
              </a:rPr>
              <a:t>會員整合</a:t>
            </a:r>
            <a:br>
              <a:rPr lang="en-US" dirty="0">
                <a:ea typeface="DFKai-SB" panose="03000509000000000000" pitchFamily="49" charset="-120"/>
              </a:rPr>
            </a:br>
            <a:r>
              <a:rPr lang="en-US" dirty="0" err="1">
                <a:ea typeface="DFKai-SB" panose="03000509000000000000" pitchFamily="49" charset="-120"/>
              </a:rPr>
              <a:t>角色</a:t>
            </a:r>
            <a:r>
              <a:rPr lang="zh-TW" altLang="en-US" dirty="0">
                <a:ea typeface="DFKai-SB" panose="03000509000000000000" pitchFamily="49" charset="-120"/>
              </a:rPr>
              <a:t>、授權政策設計</a:t>
            </a:r>
            <a:endParaRPr lang="en-TW" dirty="0">
              <a:ea typeface="DFKai-SB" panose="03000509000000000000" pitchFamily="49" charset="-120"/>
            </a:endParaRP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9A30DB89-C4DE-4A51-B790-72DC8BC9E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869304"/>
              </p:ext>
            </p:extLst>
          </p:nvPr>
        </p:nvGraphicFramePr>
        <p:xfrm>
          <a:off x="838200" y="1690687"/>
          <a:ext cx="10764915" cy="21582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8999">
                  <a:extLst>
                    <a:ext uri="{9D8B030D-6E8A-4147-A177-3AD203B41FA5}">
                      <a16:colId xmlns:a16="http://schemas.microsoft.com/office/drawing/2014/main" val="2817370827"/>
                    </a:ext>
                  </a:extLst>
                </a:gridCol>
                <a:gridCol w="1768999">
                  <a:extLst>
                    <a:ext uri="{9D8B030D-6E8A-4147-A177-3AD203B41FA5}">
                      <a16:colId xmlns:a16="http://schemas.microsoft.com/office/drawing/2014/main" val="1739652410"/>
                    </a:ext>
                  </a:extLst>
                </a:gridCol>
                <a:gridCol w="1768999">
                  <a:extLst>
                    <a:ext uri="{9D8B030D-6E8A-4147-A177-3AD203B41FA5}">
                      <a16:colId xmlns:a16="http://schemas.microsoft.com/office/drawing/2014/main" val="651018589"/>
                    </a:ext>
                  </a:extLst>
                </a:gridCol>
                <a:gridCol w="1768999">
                  <a:extLst>
                    <a:ext uri="{9D8B030D-6E8A-4147-A177-3AD203B41FA5}">
                      <a16:colId xmlns:a16="http://schemas.microsoft.com/office/drawing/2014/main" val="2582645714"/>
                    </a:ext>
                  </a:extLst>
                </a:gridCol>
                <a:gridCol w="1768999">
                  <a:extLst>
                    <a:ext uri="{9D8B030D-6E8A-4147-A177-3AD203B41FA5}">
                      <a16:colId xmlns:a16="http://schemas.microsoft.com/office/drawing/2014/main" val="2824020071"/>
                    </a:ext>
                  </a:extLst>
                </a:gridCol>
                <a:gridCol w="1919920">
                  <a:extLst>
                    <a:ext uri="{9D8B030D-6E8A-4147-A177-3AD203B41FA5}">
                      <a16:colId xmlns:a16="http://schemas.microsoft.com/office/drawing/2014/main" val="3954197446"/>
                    </a:ext>
                  </a:extLst>
                </a:gridCol>
              </a:tblGrid>
              <a:tr h="808857"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                角色</a:t>
                      </a:r>
                      <a:endParaRPr lang="en-US" altLang="zh-TW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  <a:p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功能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anonymous</a:t>
                      </a:r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customer</a:t>
                      </a:r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seller</a:t>
                      </a:r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admin</a:t>
                      </a:r>
                      <a:endParaRPr lang="zh-TW" altLang="en-US" dirty="0"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權限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3016589"/>
                  </a:ext>
                </a:extLst>
              </a:tr>
              <a:tr h="674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市場統計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@jwt_required(optional=True)</a:t>
                      </a:r>
                      <a:endParaRPr lang="zh-TW" altLang="en-US" sz="1600" dirty="0"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154780"/>
                  </a:ext>
                </a:extLst>
              </a:tr>
              <a:tr h="674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統計報表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600" dirty="0"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</a:t>
                      </a:r>
                      <a:r>
                        <a:rPr lang="zh-TW" altLang="en-US" sz="1600" dirty="0"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、</a:t>
                      </a:r>
                    </a:p>
                    <a:p>
                      <a:r>
                        <a:rPr lang="en-US" altLang="zh-TW" sz="1600" dirty="0"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@roles_accepted</a:t>
                      </a:r>
                      <a:endParaRPr lang="zh-TW" altLang="en-US" sz="1600" dirty="0"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8322942"/>
                  </a:ext>
                </a:extLst>
              </a:tr>
            </a:tbl>
          </a:graphicData>
        </a:graphic>
      </p:graphicFrame>
      <p:sp>
        <p:nvSpPr>
          <p:cNvPr id="47" name="乘號 46">
            <a:extLst>
              <a:ext uri="{FF2B5EF4-FFF2-40B4-BE49-F238E27FC236}">
                <a16:creationId xmlns:a16="http://schemas.microsoft.com/office/drawing/2014/main" id="{9D15AD40-C4E6-4B10-84FE-1FBA45B94266}"/>
              </a:ext>
            </a:extLst>
          </p:cNvPr>
          <p:cNvSpPr/>
          <p:nvPr/>
        </p:nvSpPr>
        <p:spPr>
          <a:xfrm>
            <a:off x="3232212" y="3236148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圓形: 空心 47">
            <a:extLst>
              <a:ext uri="{FF2B5EF4-FFF2-40B4-BE49-F238E27FC236}">
                <a16:creationId xmlns:a16="http://schemas.microsoft.com/office/drawing/2014/main" id="{6B123F85-2DDB-40C4-AA97-B31732962DC3}"/>
              </a:ext>
            </a:extLst>
          </p:cNvPr>
          <p:cNvSpPr/>
          <p:nvPr/>
        </p:nvSpPr>
        <p:spPr>
          <a:xfrm>
            <a:off x="5046956" y="2623346"/>
            <a:ext cx="435005" cy="435004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1" name="乘號 10">
            <a:extLst>
              <a:ext uri="{FF2B5EF4-FFF2-40B4-BE49-F238E27FC236}">
                <a16:creationId xmlns:a16="http://schemas.microsoft.com/office/drawing/2014/main" id="{7A43749D-F9A8-4A93-8E67-E1B11C6C8140}"/>
              </a:ext>
            </a:extLst>
          </p:cNvPr>
          <p:cNvSpPr/>
          <p:nvPr/>
        </p:nvSpPr>
        <p:spPr>
          <a:xfrm>
            <a:off x="5046954" y="3236148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乘號 12">
            <a:extLst>
              <a:ext uri="{FF2B5EF4-FFF2-40B4-BE49-F238E27FC236}">
                <a16:creationId xmlns:a16="http://schemas.microsoft.com/office/drawing/2014/main" id="{75816531-ACFA-44F9-B682-7B734DA883B2}"/>
              </a:ext>
            </a:extLst>
          </p:cNvPr>
          <p:cNvSpPr/>
          <p:nvPr/>
        </p:nvSpPr>
        <p:spPr>
          <a:xfrm>
            <a:off x="6784024" y="2623346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圓形: 空心 13">
            <a:extLst>
              <a:ext uri="{FF2B5EF4-FFF2-40B4-BE49-F238E27FC236}">
                <a16:creationId xmlns:a16="http://schemas.microsoft.com/office/drawing/2014/main" id="{77406AD4-5F76-4381-9296-1CE5AFD47545}"/>
              </a:ext>
            </a:extLst>
          </p:cNvPr>
          <p:cNvSpPr/>
          <p:nvPr/>
        </p:nvSpPr>
        <p:spPr>
          <a:xfrm>
            <a:off x="6784022" y="3236148"/>
            <a:ext cx="435005" cy="435004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5" name="圓形: 空心 14">
            <a:extLst>
              <a:ext uri="{FF2B5EF4-FFF2-40B4-BE49-F238E27FC236}">
                <a16:creationId xmlns:a16="http://schemas.microsoft.com/office/drawing/2014/main" id="{84413CF2-2D53-436B-BE8B-7F5C9D0C5D71}"/>
              </a:ext>
            </a:extLst>
          </p:cNvPr>
          <p:cNvSpPr/>
          <p:nvPr/>
        </p:nvSpPr>
        <p:spPr>
          <a:xfrm>
            <a:off x="8596547" y="3236148"/>
            <a:ext cx="435005" cy="435004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6" name="乘號 15">
            <a:extLst>
              <a:ext uri="{FF2B5EF4-FFF2-40B4-BE49-F238E27FC236}">
                <a16:creationId xmlns:a16="http://schemas.microsoft.com/office/drawing/2014/main" id="{AFB08DFE-F25F-49CC-8FB7-DAA47D29DE7D}"/>
              </a:ext>
            </a:extLst>
          </p:cNvPr>
          <p:cNvSpPr/>
          <p:nvPr/>
        </p:nvSpPr>
        <p:spPr>
          <a:xfrm>
            <a:off x="8575840" y="2623346"/>
            <a:ext cx="435005" cy="43500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圓形: 空心 16">
            <a:extLst>
              <a:ext uri="{FF2B5EF4-FFF2-40B4-BE49-F238E27FC236}">
                <a16:creationId xmlns:a16="http://schemas.microsoft.com/office/drawing/2014/main" id="{A45CAD1B-F99E-44D7-8A74-50552017176D}"/>
              </a:ext>
            </a:extLst>
          </p:cNvPr>
          <p:cNvSpPr/>
          <p:nvPr/>
        </p:nvSpPr>
        <p:spPr>
          <a:xfrm>
            <a:off x="3232212" y="2623346"/>
            <a:ext cx="435005" cy="435004"/>
          </a:xfrm>
          <a:prstGeom prst="donut">
            <a:avLst>
              <a:gd name="adj" fmla="val 14333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4E2AD1E-6868-4E00-B30D-5B38A5DA2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14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629197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市場統計 </a:t>
            </a:r>
            <a:r>
              <a:rPr lang="zh-TW" altLang="en-US" dirty="0">
                <a:ea typeface="DFKai-SB" panose="03000509000000000000" pitchFamily="49" charset="-120"/>
              </a:rPr>
              <a:t>角色授權</a:t>
            </a:r>
            <a:endParaRPr lang="en-TW" dirty="0">
              <a:ea typeface="DFKai-SB" panose="03000509000000000000" pitchFamily="49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3A4756C-0C70-4746-A5B9-974297C515D4}"/>
              </a:ext>
            </a:extLst>
          </p:cNvPr>
          <p:cNvSpPr/>
          <p:nvPr/>
        </p:nvSpPr>
        <p:spPr>
          <a:xfrm>
            <a:off x="4133277" y="2306478"/>
            <a:ext cx="1127463" cy="36398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ysClr val="windowText" lastClr="000000"/>
                </a:solidFill>
              </a:rPr>
              <a:t>customer</a:t>
            </a:r>
            <a:endParaRPr lang="zh-TW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307ED19-51AB-4A58-9CB1-CDF827755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261" y="1605293"/>
            <a:ext cx="2135276" cy="1441311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60A1F076-3070-4562-9324-DD00655A1308}"/>
              </a:ext>
            </a:extLst>
          </p:cNvPr>
          <p:cNvSpPr/>
          <p:nvPr/>
        </p:nvSpPr>
        <p:spPr>
          <a:xfrm>
            <a:off x="3933530" y="3173985"/>
            <a:ext cx="1327210" cy="36398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anonymous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9880CE4A-35A9-43D6-9FA3-F5BBD7CCF48D}"/>
              </a:ext>
            </a:extLst>
          </p:cNvPr>
          <p:cNvSpPr/>
          <p:nvPr/>
        </p:nvSpPr>
        <p:spPr>
          <a:xfrm>
            <a:off x="7748728" y="2755947"/>
            <a:ext cx="1837678" cy="1510767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市場統計</a:t>
            </a:r>
            <a:endParaRPr lang="zh-TW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59C5CC-007D-4C86-90D5-6266C5D46137}"/>
              </a:ext>
            </a:extLst>
          </p:cNvPr>
          <p:cNvSpPr/>
          <p:nvPr/>
        </p:nvSpPr>
        <p:spPr>
          <a:xfrm>
            <a:off x="2725445" y="2334827"/>
            <a:ext cx="719092" cy="7117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2A113EC5-69FC-4451-B3C8-F7FA350D6B1B}"/>
              </a:ext>
            </a:extLst>
          </p:cNvPr>
          <p:cNvSpPr/>
          <p:nvPr/>
        </p:nvSpPr>
        <p:spPr>
          <a:xfrm rot="833006">
            <a:off x="3667640" y="3045259"/>
            <a:ext cx="3947924" cy="2574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50E9F0C-D07F-4027-8897-7149B4285AC1}"/>
              </a:ext>
            </a:extLst>
          </p:cNvPr>
          <p:cNvSpPr txBox="1"/>
          <p:nvPr/>
        </p:nvSpPr>
        <p:spPr>
          <a:xfrm>
            <a:off x="4443273" y="3772598"/>
            <a:ext cx="2269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Login is not necessary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66B1F31-E0B9-4F9C-AC6E-2EDB52446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15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214567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統計報表 </a:t>
            </a:r>
            <a:r>
              <a:rPr lang="zh-TW" altLang="en-US" dirty="0">
                <a:ea typeface="DFKai-SB" panose="03000509000000000000" pitchFamily="49" charset="-120"/>
              </a:rPr>
              <a:t>角色授權</a:t>
            </a:r>
            <a:endParaRPr lang="en-TW" dirty="0">
              <a:ea typeface="DFKai-SB" panose="03000509000000000000" pitchFamily="49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307ED19-51AB-4A58-9CB1-CDF8277556F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309261" y="1605293"/>
            <a:ext cx="2135275" cy="1441311"/>
          </a:xfrm>
          <a:prstGeom prst="rect">
            <a:avLst/>
          </a:prstGeom>
        </p:spPr>
      </p:pic>
      <p:sp>
        <p:nvSpPr>
          <p:cNvPr id="9" name="矩形: 圓角 8">
            <a:extLst>
              <a:ext uri="{FF2B5EF4-FFF2-40B4-BE49-F238E27FC236}">
                <a16:creationId xmlns:a16="http://schemas.microsoft.com/office/drawing/2014/main" id="{9880CE4A-35A9-43D6-9FA3-F5BBD7CCF48D}"/>
              </a:ext>
            </a:extLst>
          </p:cNvPr>
          <p:cNvSpPr/>
          <p:nvPr/>
        </p:nvSpPr>
        <p:spPr>
          <a:xfrm>
            <a:off x="7748728" y="2755947"/>
            <a:ext cx="1837678" cy="1510767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統計報表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en-US" altLang="zh-TW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admin </a:t>
            </a:r>
            <a:r>
              <a:rPr lang="zh-TW" altLang="en-US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版本</a:t>
            </a:r>
            <a:endParaRPr lang="zh-TW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64C94359-A1C9-43EB-8F59-415518258F22}"/>
              </a:ext>
            </a:extLst>
          </p:cNvPr>
          <p:cNvSpPr/>
          <p:nvPr/>
        </p:nvSpPr>
        <p:spPr>
          <a:xfrm rot="1219450">
            <a:off x="3956334" y="2841611"/>
            <a:ext cx="3682546" cy="2574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59C5CC-007D-4C86-90D5-6266C5D46137}"/>
              </a:ext>
            </a:extLst>
          </p:cNvPr>
          <p:cNvSpPr/>
          <p:nvPr/>
        </p:nvSpPr>
        <p:spPr>
          <a:xfrm>
            <a:off x="2725445" y="2334827"/>
            <a:ext cx="719092" cy="7117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2A113EC5-69FC-4451-B3C8-F7FA350D6B1B}"/>
              </a:ext>
            </a:extLst>
          </p:cNvPr>
          <p:cNvSpPr/>
          <p:nvPr/>
        </p:nvSpPr>
        <p:spPr>
          <a:xfrm rot="2026626">
            <a:off x="3360147" y="3771126"/>
            <a:ext cx="2632569" cy="2574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24CAE4B9-9DF9-4174-8C2D-2E3874601155}"/>
              </a:ext>
            </a:extLst>
          </p:cNvPr>
          <p:cNvSpPr/>
          <p:nvPr/>
        </p:nvSpPr>
        <p:spPr>
          <a:xfrm>
            <a:off x="5335956" y="4763780"/>
            <a:ext cx="1837678" cy="1510767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統計報表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en-US" altLang="zh-TW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seller </a:t>
            </a:r>
            <a:r>
              <a:rPr lang="zh-TW" altLang="en-US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版本</a:t>
            </a:r>
            <a:endParaRPr lang="zh-TW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88814C9-4AC8-4398-B225-3A30F809F91B}"/>
              </a:ext>
            </a:extLst>
          </p:cNvPr>
          <p:cNvSpPr/>
          <p:nvPr/>
        </p:nvSpPr>
        <p:spPr>
          <a:xfrm>
            <a:off x="4951665" y="2619353"/>
            <a:ext cx="798990" cy="36398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ysClr val="windowText" lastClr="000000"/>
                </a:solidFill>
              </a:rPr>
              <a:t>admin</a:t>
            </a:r>
            <a:endParaRPr lang="zh-TW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1769F03-8F3E-438E-AFF9-2034F81E0AB6}"/>
              </a:ext>
            </a:extLst>
          </p:cNvPr>
          <p:cNvSpPr/>
          <p:nvPr/>
        </p:nvSpPr>
        <p:spPr>
          <a:xfrm>
            <a:off x="4039932" y="3580158"/>
            <a:ext cx="798990" cy="36398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ysClr val="windowText" lastClr="000000"/>
                </a:solidFill>
              </a:rPr>
              <a:t>seller</a:t>
            </a:r>
            <a:endParaRPr lang="zh-TW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A607131-7315-46FB-89A4-AD9BFCEB3E60}"/>
              </a:ext>
            </a:extLst>
          </p:cNvPr>
          <p:cNvSpPr/>
          <p:nvPr/>
        </p:nvSpPr>
        <p:spPr>
          <a:xfrm>
            <a:off x="5906521" y="2755947"/>
            <a:ext cx="665825" cy="63829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登入授權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D5BCE40-2315-45C9-A6C4-2507DEF85838}"/>
              </a:ext>
            </a:extLst>
          </p:cNvPr>
          <p:cNvSpPr/>
          <p:nvPr/>
        </p:nvSpPr>
        <p:spPr>
          <a:xfrm>
            <a:off x="4875575" y="3891415"/>
            <a:ext cx="665825" cy="63829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登入授權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6D0ED60-612D-4D8B-9AA6-8367AA2E2F84}"/>
              </a:ext>
            </a:extLst>
          </p:cNvPr>
          <p:cNvSpPr/>
          <p:nvPr/>
        </p:nvSpPr>
        <p:spPr>
          <a:xfrm>
            <a:off x="5064352" y="1805194"/>
            <a:ext cx="954095" cy="363985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hacker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B1298109-9290-4352-8807-307CD67E2675}"/>
              </a:ext>
            </a:extLst>
          </p:cNvPr>
          <p:cNvSpPr/>
          <p:nvPr/>
        </p:nvSpPr>
        <p:spPr>
          <a:xfrm rot="1707987">
            <a:off x="6001873" y="2521743"/>
            <a:ext cx="1776510" cy="195217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乘號 18">
            <a:extLst>
              <a:ext uri="{FF2B5EF4-FFF2-40B4-BE49-F238E27FC236}">
                <a16:creationId xmlns:a16="http://schemas.microsoft.com/office/drawing/2014/main" id="{4EB31078-BADF-411F-8D35-92D60D51DDB3}"/>
              </a:ext>
            </a:extLst>
          </p:cNvPr>
          <p:cNvSpPr/>
          <p:nvPr/>
        </p:nvSpPr>
        <p:spPr>
          <a:xfrm>
            <a:off x="6676064" y="2325948"/>
            <a:ext cx="591253" cy="591252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EC366FE-3DCB-46F8-91CD-82F95DC0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16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890946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F0E309F-3F49-4E03-92C8-30A380667A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End</a:t>
            </a:r>
            <a:endParaRPr lang="zh-TW" alt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D522FFC3-E9B8-4DAC-A123-13F9A6E8FE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Thanks for your listening.</a:t>
            </a:r>
            <a:endParaRPr lang="zh-TW" altLang="en-US" dirty="0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603BEFE-780F-4112-AAF9-783993AD2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17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081985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8D34C-CCF0-8B4A-816F-4344CAA45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收集</a:t>
            </a:r>
            <a:r>
              <a:rPr lang="zh-TW" altLang="en-US" dirty="0"/>
              <a:t> </a:t>
            </a:r>
            <a:r>
              <a:rPr lang="en-US" altLang="zh-TW" dirty="0"/>
              <a:t>E-mail </a:t>
            </a:r>
            <a:r>
              <a:rPr lang="en-TW" dirty="0"/>
              <a:t>目的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BFBA0-9431-7F45-9EDE-2CDA390C1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W" dirty="0"/>
              <a:t>用作會員註冊登入識別使用</a:t>
            </a:r>
          </a:p>
          <a:p>
            <a:r>
              <a:rPr lang="en-TW" dirty="0"/>
              <a:t>商品銷售統計報表 row-level permissions，依照設定的權限使用 E-mail 查看控管可看的部分</a:t>
            </a:r>
            <a:br>
              <a:rPr lang="en-TW" dirty="0"/>
            </a:br>
            <a:r>
              <a:rPr lang="en-TW" dirty="0"/>
              <a:t>(Google Data Studio)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4C85E2-4947-8F40-B22C-B6C18B1C7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18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59687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DFKai-SB" panose="03000509000000000000" pitchFamily="49" charset="-120"/>
              </a:rPr>
              <a:t>LINE</a:t>
            </a:r>
            <a:r>
              <a:rPr lang="zh-TW" altLang="en-US" dirty="0">
                <a:ea typeface="DFKai-SB" panose="03000509000000000000" pitchFamily="49" charset="-120"/>
              </a:rPr>
              <a:t> 官方帳號整合 </a:t>
            </a:r>
            <a:r>
              <a:rPr lang="en-US" altLang="zh-TW" dirty="0">
                <a:ea typeface="DFKai-SB" panose="03000509000000000000" pitchFamily="49" charset="-120"/>
              </a:rPr>
              <a:t>- </a:t>
            </a:r>
            <a:r>
              <a:rPr lang="en-TW" dirty="0">
                <a:ea typeface="DFKai-SB" panose="03000509000000000000" pitchFamily="49" charset="-120"/>
              </a:rPr>
              <a:t>GPU</a:t>
            </a:r>
            <a:r>
              <a:rPr lang="zh-TW" altLang="en-US" dirty="0">
                <a:ea typeface="DFKai-SB" panose="03000509000000000000" pitchFamily="49" charset="-120"/>
              </a:rPr>
              <a:t> </a:t>
            </a:r>
            <a:r>
              <a:rPr lang="en-TW" dirty="0">
                <a:latin typeface="DFKai-SB" panose="03000509000000000000" pitchFamily="49" charset="-120"/>
                <a:ea typeface="DFKai-SB" panose="03000509000000000000" pitchFamily="49" charset="-120"/>
                <a:cs typeface="DFKai-SB" panose="03000509000000000000" pitchFamily="49" charset="-120"/>
              </a:rPr>
              <a:t>購物小幫手</a:t>
            </a:r>
            <a:br>
              <a:rPr lang="en-US" altLang="zh-TW" dirty="0">
                <a:ea typeface="DFKai-SB" panose="03000509000000000000" pitchFamily="49" charset="-120"/>
              </a:rPr>
            </a:br>
            <a:r>
              <a:rPr lang="en-US" dirty="0">
                <a:ea typeface="DFKai-SB" panose="03000509000000000000" pitchFamily="49" charset="-120"/>
              </a:rPr>
              <a:t>B2C Website </a:t>
            </a:r>
            <a:r>
              <a:rPr lang="zh-TW" altLang="en-US" dirty="0">
                <a:ea typeface="DFKai-SB" panose="03000509000000000000" pitchFamily="49" charset="-120"/>
              </a:rPr>
              <a:t>網站功能設計</a:t>
            </a:r>
            <a:endParaRPr lang="en-TW" dirty="0">
              <a:ea typeface="DFKai-SB" panose="03000509000000000000" pitchFamily="49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15E2B-A1CC-6447-9536-C7CF70464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主要功能</a:t>
            </a:r>
            <a:r>
              <a:rPr lang="en-US" altLang="zh-TW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: </a:t>
            </a: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搜尋商品</a:t>
            </a:r>
            <a:r>
              <a:rPr lang="en-US" altLang="zh-TW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/</a:t>
            </a: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商品買賣</a:t>
            </a:r>
            <a:r>
              <a:rPr lang="en-US" altLang="zh-TW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/</a:t>
            </a: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訂單管理</a:t>
            </a:r>
            <a:r>
              <a:rPr lang="en-US" altLang="zh-TW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/</a:t>
            </a: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我的最愛</a:t>
            </a:r>
            <a:r>
              <a:rPr lang="en-US" altLang="zh-TW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/</a:t>
            </a: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補貨通知</a:t>
            </a:r>
            <a:r>
              <a:rPr lang="en-US" altLang="zh-TW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/</a:t>
            </a: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市場統計</a:t>
            </a:r>
            <a:r>
              <a:rPr lang="en-US" altLang="zh-TW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/</a:t>
            </a: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銷售統計</a:t>
            </a:r>
            <a:endParaRPr lang="zh-TW" altLang="en-US" b="0" dirty="0">
              <a:effectLst/>
              <a:ea typeface="標楷體" panose="03000509000000000000" pitchFamily="65" charset="-12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查詢商品</a:t>
            </a:r>
            <a:r>
              <a:rPr lang="en-US" altLang="zh-TW" sz="2200" dirty="0">
                <a:solidFill>
                  <a:srgbClr val="000000"/>
                </a:solidFill>
                <a:ea typeface="標楷體" panose="03000509000000000000" pitchFamily="65" charset="-120"/>
              </a:rPr>
              <a:t>:</a:t>
            </a:r>
            <a:r>
              <a:rPr lang="zh-TW" altLang="en-US" sz="2200" dirty="0">
                <a:solidFill>
                  <a:srgbClr val="000000"/>
                </a:solidFill>
                <a:ea typeface="標楷體" panose="03000509000000000000" pitchFamily="65" charset="-120"/>
              </a:rPr>
              <a:t> </a:t>
            </a: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顯示商品名稱、是否有庫存、價格、圖片</a:t>
            </a:r>
            <a:r>
              <a:rPr lang="en-US" altLang="zh-TW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..</a:t>
            </a:r>
          </a:p>
          <a:p>
            <a:pPr fontAlgn="base"/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管理商品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我的最愛</a:t>
            </a:r>
          </a:p>
          <a:p>
            <a:pPr fontAlgn="base"/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推播商品補貨通知</a:t>
            </a:r>
            <a:endParaRPr lang="en-US" altLang="zh-TW" sz="2200" dirty="0">
              <a:solidFill>
                <a:srgbClr val="000000"/>
              </a:solidFill>
              <a:ea typeface="標楷體" panose="03000509000000000000" pitchFamily="65" charset="-12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200" dirty="0">
                <a:solidFill>
                  <a:srgbClr val="000000"/>
                </a:solidFill>
                <a:ea typeface="標楷體" panose="03000509000000000000" pitchFamily="65" charset="-120"/>
              </a:rPr>
              <a:t>查詢訂單紀錄</a:t>
            </a:r>
            <a:endParaRPr lang="en-US" altLang="zh-TW" sz="2200" dirty="0">
              <a:solidFill>
                <a:srgbClr val="000000"/>
              </a:solidFill>
              <a:ea typeface="標楷體" panose="03000509000000000000" pitchFamily="65" charset="-12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管理訂單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200" b="0" i="0" u="none" strike="noStrike" dirty="0">
                <a:solidFill>
                  <a:srgbClr val="000000"/>
                </a:solidFill>
                <a:effectLst/>
                <a:ea typeface="標楷體" panose="03000509000000000000" pitchFamily="65" charset="-120"/>
              </a:rPr>
              <a:t>市場統計</a:t>
            </a:r>
            <a:endParaRPr lang="en-US" altLang="zh-TW" sz="2200" b="0" i="0" u="none" strike="noStrike" dirty="0">
              <a:solidFill>
                <a:srgbClr val="000000"/>
              </a:solidFill>
              <a:effectLst/>
              <a:ea typeface="標楷體" panose="03000509000000000000" pitchFamily="65" charset="-12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2200" dirty="0">
                <a:solidFill>
                  <a:srgbClr val="000000"/>
                </a:solidFill>
                <a:ea typeface="標楷體" panose="03000509000000000000" pitchFamily="65" charset="-120"/>
              </a:rPr>
              <a:t>統計銷售報表</a:t>
            </a:r>
            <a:endParaRPr lang="en-US" altLang="zh-TW" sz="2200" b="0" i="0" u="none" strike="noStrike" dirty="0">
              <a:solidFill>
                <a:srgbClr val="000000"/>
              </a:solidFill>
              <a:effectLst/>
              <a:ea typeface="標楷體" panose="03000509000000000000" pitchFamily="65" charset="-120"/>
            </a:endParaRPr>
          </a:p>
          <a:p>
            <a:pPr marL="0" indent="0" rtl="0" fontAlgn="base">
              <a:spcBef>
                <a:spcPts val="1000"/>
              </a:spcBef>
              <a:spcAft>
                <a:spcPts val="0"/>
              </a:spcAft>
              <a:buNone/>
            </a:pPr>
            <a:endParaRPr lang="en-US" altLang="zh-TW" sz="2200" b="0" i="0" u="none" strike="noStrike" dirty="0">
              <a:solidFill>
                <a:srgbClr val="000000"/>
              </a:solidFill>
              <a:effectLst/>
              <a:ea typeface="標楷體" panose="03000509000000000000" pitchFamily="65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F4496DE-E76A-4CA8-BC08-8A8ACBFA3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604" y="3080732"/>
            <a:ext cx="3810196" cy="257188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E14E529-92EE-4C0F-86D2-DD8E5604EB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0019" y="4366673"/>
            <a:ext cx="3149929" cy="2126202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608E29-93F1-4757-82C3-B1DBD5D3D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2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93142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DFKai-SB" panose="03000509000000000000" pitchFamily="49" charset="-120"/>
              </a:rPr>
              <a:t>Website API </a:t>
            </a:r>
            <a:r>
              <a:rPr lang="zh-TW" altLang="en-US" dirty="0">
                <a:ea typeface="DFKai-SB" panose="03000509000000000000" pitchFamily="49" charset="-120"/>
              </a:rPr>
              <a:t>功能設計</a:t>
            </a:r>
            <a:endParaRPr lang="en-TW" dirty="0">
              <a:ea typeface="DFKai-SB" panose="03000509000000000000" pitchFamily="49" charset="-120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4ADAE9B-CE86-4435-9AD2-C3463C1C3A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951399"/>
              </p:ext>
            </p:extLst>
          </p:nvPr>
        </p:nvGraphicFramePr>
        <p:xfrm>
          <a:off x="515829" y="2026899"/>
          <a:ext cx="11160338" cy="37898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94334">
                  <a:extLst>
                    <a:ext uri="{9D8B030D-6E8A-4147-A177-3AD203B41FA5}">
                      <a16:colId xmlns:a16="http://schemas.microsoft.com/office/drawing/2014/main" val="1443877205"/>
                    </a:ext>
                  </a:extLst>
                </a:gridCol>
                <a:gridCol w="1594334">
                  <a:extLst>
                    <a:ext uri="{9D8B030D-6E8A-4147-A177-3AD203B41FA5}">
                      <a16:colId xmlns:a16="http://schemas.microsoft.com/office/drawing/2014/main" val="2518573457"/>
                    </a:ext>
                  </a:extLst>
                </a:gridCol>
                <a:gridCol w="1594334">
                  <a:extLst>
                    <a:ext uri="{9D8B030D-6E8A-4147-A177-3AD203B41FA5}">
                      <a16:colId xmlns:a16="http://schemas.microsoft.com/office/drawing/2014/main" val="586803960"/>
                    </a:ext>
                  </a:extLst>
                </a:gridCol>
                <a:gridCol w="1594334">
                  <a:extLst>
                    <a:ext uri="{9D8B030D-6E8A-4147-A177-3AD203B41FA5}">
                      <a16:colId xmlns:a16="http://schemas.microsoft.com/office/drawing/2014/main" val="1526779837"/>
                    </a:ext>
                  </a:extLst>
                </a:gridCol>
                <a:gridCol w="1594334">
                  <a:extLst>
                    <a:ext uri="{9D8B030D-6E8A-4147-A177-3AD203B41FA5}">
                      <a16:colId xmlns:a16="http://schemas.microsoft.com/office/drawing/2014/main" val="1642683457"/>
                    </a:ext>
                  </a:extLst>
                </a:gridCol>
                <a:gridCol w="1594334">
                  <a:extLst>
                    <a:ext uri="{9D8B030D-6E8A-4147-A177-3AD203B41FA5}">
                      <a16:colId xmlns:a16="http://schemas.microsoft.com/office/drawing/2014/main" val="2584102175"/>
                    </a:ext>
                  </a:extLst>
                </a:gridCol>
                <a:gridCol w="1594334">
                  <a:extLst>
                    <a:ext uri="{9D8B030D-6E8A-4147-A177-3AD203B41FA5}">
                      <a16:colId xmlns:a16="http://schemas.microsoft.com/office/drawing/2014/main" val="541017617"/>
                    </a:ext>
                  </a:extLst>
                </a:gridCol>
              </a:tblGrid>
              <a:tr h="345311"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Web Resource Table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480291"/>
                  </a:ext>
                </a:extLst>
              </a:tr>
              <a:tr h="616294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系統功能</a:t>
                      </a:r>
                      <a:endParaRPr lang="zh-TW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URL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Resource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Input(query)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Input(body)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Output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權限</a:t>
                      </a:r>
                      <a:endParaRPr lang="zh-TW" alt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183060809"/>
                  </a:ext>
                </a:extLst>
              </a:tr>
              <a:tr h="616294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登入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GET /login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redirect to LINE Login Page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1351207814"/>
                  </a:ext>
                </a:extLst>
              </a:tr>
              <a:tr h="616294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授權</a:t>
                      </a:r>
                      <a:r>
                        <a:rPr lang="en-US" altLang="zh-TW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alt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註冊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GET /auth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code, state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redirect /email</a:t>
                      </a:r>
                    </a:p>
                    <a:p>
                      <a:pPr algn="ctr" fontAlgn="ctr"/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redirect the last page before login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1244493271"/>
                  </a:ext>
                </a:extLst>
              </a:tr>
              <a:tr h="616294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綁定 </a:t>
                      </a:r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Email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GET /binding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binding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@jwt_required(fresh=True), @roles_accepted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1283593408"/>
                  </a:ext>
                </a:extLst>
              </a:tr>
              <a:tr h="616294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綁定 </a:t>
                      </a:r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Email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 /binding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binding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6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redirect /index</a:t>
                      </a:r>
                    </a:p>
                    <a:p>
                      <a:pPr algn="ctr" fontAlgn="ctr"/>
                      <a:r>
                        <a:rPr lang="en-US" altLang="zh-TW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redirect </a:t>
                      </a:r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last page before login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@jwt_required, @roles_accepted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2633593028"/>
                  </a:ext>
                </a:extLst>
              </a:tr>
            </a:tbl>
          </a:graphicData>
        </a:graphic>
      </p:graphicFrame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718A47A-7EDC-4B6A-A61F-73714851D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3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603443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DFKai-SB" panose="03000509000000000000" pitchFamily="49" charset="-120"/>
              </a:rPr>
              <a:t>Website API </a:t>
            </a:r>
            <a:r>
              <a:rPr lang="zh-TW" altLang="en-US" dirty="0">
                <a:ea typeface="DFKai-SB" panose="03000509000000000000" pitchFamily="49" charset="-120"/>
              </a:rPr>
              <a:t>功能設計</a:t>
            </a:r>
            <a:endParaRPr lang="en-TW" dirty="0">
              <a:ea typeface="DFKai-SB" panose="03000509000000000000" pitchFamily="49" charset="-120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2BC0781-4C5C-4651-8B3F-4F3F68842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0098477"/>
              </p:ext>
            </p:extLst>
          </p:nvPr>
        </p:nvGraphicFramePr>
        <p:xfrm>
          <a:off x="838197" y="1378742"/>
          <a:ext cx="10515603" cy="542489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828735345"/>
                    </a:ext>
                  </a:extLst>
                </a:gridCol>
                <a:gridCol w="1743302">
                  <a:extLst>
                    <a:ext uri="{9D8B030D-6E8A-4147-A177-3AD203B41FA5}">
                      <a16:colId xmlns:a16="http://schemas.microsoft.com/office/drawing/2014/main" val="728985715"/>
                    </a:ext>
                  </a:extLst>
                </a:gridCol>
                <a:gridCol w="1261156">
                  <a:extLst>
                    <a:ext uri="{9D8B030D-6E8A-4147-A177-3AD203B41FA5}">
                      <a16:colId xmlns:a16="http://schemas.microsoft.com/office/drawing/2014/main" val="408039158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93291208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827154927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607115081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666640729"/>
                    </a:ext>
                  </a:extLst>
                </a:gridCol>
              </a:tblGrid>
              <a:tr h="325771"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Web Resource Table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9511102"/>
                  </a:ext>
                </a:extLst>
              </a:tr>
              <a:tr h="38013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系統功能</a:t>
                      </a:r>
                      <a:endParaRPr lang="zh-TW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URL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Resource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Input(query)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Input(body)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Output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權限</a:t>
                      </a:r>
                      <a:endParaRPr lang="zh-TW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529751149"/>
                  </a:ext>
                </a:extLst>
              </a:tr>
              <a:tr h="38013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查詢 </a:t>
                      </a:r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GPU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GET /products/search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search_page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@jwt_required, @roles_accepted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4090903510"/>
                  </a:ext>
                </a:extLst>
              </a:tr>
              <a:tr h="567230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查詢 </a:t>
                      </a:r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GPU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 /products/search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search_products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{ "keyword": String, "skip": Integer, "take": Integer 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partial product list page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@jwt_required, @roles_accepted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2894148651"/>
                  </a:ext>
                </a:extLst>
              </a:tr>
              <a:tr h="38013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取得</a:t>
                      </a:r>
                      <a:r>
                        <a:rPr lang="en-US" altLang="zh-TW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管理商品資料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GET /products/{product_id}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product_page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@jwt_required, @roles_accepted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557209083"/>
                  </a:ext>
                </a:extLst>
              </a:tr>
              <a:tr h="38013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新增商品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GET /products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new_product_page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@jwt_required, @roles_required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3976739800"/>
                  </a:ext>
                </a:extLst>
              </a:tr>
              <a:tr h="131560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新增商品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 /products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add_product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{ "name": String, "brand": String, "price": </a:t>
                      </a:r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double,"description</a:t>
                      </a:r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": String, "image": binary, "status": { "quantity": </a:t>
                      </a:r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Integet</a:t>
                      </a:r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"</a:t>
                      </a:r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is_available</a:t>
                      </a:r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": Boolean }}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redirect /products/{</a:t>
                      </a:r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product_id</a:t>
                      </a:r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}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@jwt_required, @roles_required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4167064306"/>
                  </a:ext>
                </a:extLst>
              </a:tr>
              <a:tr h="1315609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更新商品資料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 /products/{</a:t>
                      </a:r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product_id</a:t>
                      </a:r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}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update_product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{ "name": String, "brand": String, "price": </a:t>
                      </a:r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double,"description</a:t>
                      </a:r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": String, "image": binary, "status": { "quantity": </a:t>
                      </a:r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Integet</a:t>
                      </a:r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"</a:t>
                      </a:r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is_available</a:t>
                      </a:r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": Boolean }}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redirect /products/{</a:t>
                      </a:r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product_id</a:t>
                      </a:r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}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@jwt_required, @roles_required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858792774"/>
                  </a:ext>
                </a:extLst>
              </a:tr>
              <a:tr h="38013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刪除商品資料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DELETE /products/{product_id}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delete_product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redirect /products/search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@jwt_required, @roles_required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1618638833"/>
                  </a:ext>
                </a:extLst>
              </a:tr>
            </a:tbl>
          </a:graphicData>
        </a:graphic>
      </p:graphicFrame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C3D60A1-5DD7-4DCA-A58B-DEE475C6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4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907335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DFKai-SB" panose="03000509000000000000" pitchFamily="49" charset="-120"/>
              </a:rPr>
              <a:t>Website API </a:t>
            </a:r>
            <a:r>
              <a:rPr lang="zh-TW" altLang="en-US" dirty="0">
                <a:ea typeface="DFKai-SB" panose="03000509000000000000" pitchFamily="49" charset="-120"/>
              </a:rPr>
              <a:t>功能設計</a:t>
            </a:r>
            <a:endParaRPr lang="en-TW" dirty="0">
              <a:ea typeface="DFKai-SB" panose="03000509000000000000" pitchFamily="49" charset="-120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42BC0781-4C5C-4651-8B3F-4F3F688426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542819"/>
              </p:ext>
            </p:extLst>
          </p:nvPr>
        </p:nvGraphicFramePr>
        <p:xfrm>
          <a:off x="838197" y="1378743"/>
          <a:ext cx="10515603" cy="53658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82873534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72898571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08039158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93291208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827154927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607115081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666640729"/>
                    </a:ext>
                  </a:extLst>
                </a:gridCol>
              </a:tblGrid>
              <a:tr h="344677"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Web Resource Table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9511102"/>
                  </a:ext>
                </a:extLst>
              </a:tr>
              <a:tr h="58531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系統功能</a:t>
                      </a:r>
                      <a:endParaRPr lang="zh-TW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URL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Resource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Input(query)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Input(body)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Output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u="none" strike="noStrike" dirty="0"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權限</a:t>
                      </a:r>
                      <a:endParaRPr lang="zh-TW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5812" marR="5812" marT="5812" marB="0" anchor="ctr"/>
                </a:tc>
                <a:extLst>
                  <a:ext uri="{0D108BD9-81ED-4DB2-BD59-A6C34878D82A}">
                    <a16:rowId xmlns:a16="http://schemas.microsoft.com/office/drawing/2014/main" val="529751149"/>
                  </a:ext>
                </a:extLst>
              </a:tr>
              <a:tr h="58531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我的最愛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GET /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myFavorites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my_favorites_page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@jwt_required, @roles_accepted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90903510"/>
                  </a:ext>
                </a:extLst>
              </a:tr>
              <a:tr h="58531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加入我的最愛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POST /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myFavorites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update_favorite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{ "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product_id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": String }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{ "success": Boolean, "message": String, "data": null }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@jwt_required, @roles_accepted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94148651"/>
                  </a:ext>
                </a:extLst>
              </a:tr>
              <a:tr h="58531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移除我的最愛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DELETE /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myFavorites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update_favorite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標楷體" panose="03000509000000000000" pitchFamily="65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{ "product_id": String }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{ "success": Boolean, "message": String, "data": null }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@jwt_required, @roles_accepted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57209083"/>
                  </a:ext>
                </a:extLst>
              </a:tr>
              <a:tr h="58531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查詢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管理訂單紀錄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GET /orders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get_orders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@jwt_required, @roles_accepted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76739800"/>
                  </a:ext>
                </a:extLst>
              </a:tr>
              <a:tr h="585316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新增訂單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POST /orders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add_order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{ "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product_id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": String, "quantity": Integer }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redirect /orders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@jwt_required, @roles_required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67064306"/>
                  </a:ext>
                </a:extLst>
              </a:tr>
              <a:tr h="899762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更新訂單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PUT /orders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update_order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{ "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product_id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": String, "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is_prepared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": Boolean, "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is_finished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": Boolean, "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is_canceled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": Boolean }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redirect /orders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@jwt_required, @roles_required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58792774"/>
                  </a:ext>
                </a:extLst>
              </a:tr>
              <a:tr h="585316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市場統計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統計報表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GET /report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report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　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@jwt_required(optional=True)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18638833"/>
                  </a:ext>
                </a:extLst>
              </a:tr>
            </a:tbl>
          </a:graphicData>
        </a:graphic>
      </p:graphicFrame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A654260-C843-4501-82AB-FFCF0750F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5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603400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ea typeface="DFKai-SB" panose="03000509000000000000" pitchFamily="49" charset="-120"/>
              </a:rPr>
              <a:t>系統架構圖</a:t>
            </a:r>
            <a:endParaRPr lang="en-TW" dirty="0">
              <a:ea typeface="DFKai-SB" panose="03000509000000000000" pitchFamily="49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547B22D-83A7-447F-AD5B-428252A89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214" y="1690688"/>
            <a:ext cx="8156464" cy="438912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D0A60B3-1600-4F10-AE45-215CF2D22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153" y="2890917"/>
            <a:ext cx="547879" cy="538083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951887A-2AFC-4467-AA09-86706A99B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6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086665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ea typeface="DFKai-SB" panose="03000509000000000000" pitchFamily="49" charset="-120"/>
              </a:rPr>
              <a:t>系統架構圖</a:t>
            </a:r>
            <a:endParaRPr lang="en-TW" dirty="0">
              <a:ea typeface="DFKai-SB" panose="03000509000000000000" pitchFamily="49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B059236-C5C1-4849-974C-7FE9CF3C57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6" b="3283"/>
          <a:stretch/>
        </p:blipFill>
        <p:spPr>
          <a:xfrm>
            <a:off x="3931285" y="68100"/>
            <a:ext cx="4329429" cy="6721800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6F1D2BB-8413-4B00-A51D-5ECD8A058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7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073372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ea typeface="DFKai-SB" panose="03000509000000000000" pitchFamily="49" charset="-120"/>
              </a:rPr>
              <a:t>Website </a:t>
            </a:r>
            <a:r>
              <a:rPr lang="zh-TW" altLang="en-US" dirty="0">
                <a:ea typeface="DFKai-SB" panose="03000509000000000000" pitchFamily="49" charset="-120"/>
              </a:rPr>
              <a:t>會員資料模型設計</a:t>
            </a:r>
            <a:endParaRPr lang="en-TW" dirty="0">
              <a:ea typeface="DFKai-SB" panose="03000509000000000000" pitchFamily="49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275B096-72D7-441D-8D3B-2BC9FE8AE6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68317" y="1698490"/>
            <a:ext cx="2604696" cy="3959984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F3245D7-BDDF-4062-8D15-CFD1928842C9}"/>
              </a:ext>
            </a:extLst>
          </p:cNvPr>
          <p:cNvSpPr txBox="1"/>
          <p:nvPr/>
        </p:nvSpPr>
        <p:spPr>
          <a:xfrm>
            <a:off x="927676" y="3584404"/>
            <a:ext cx="710214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綁定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F82FCAC-BBF5-4A26-81FB-EBBF721A878A}"/>
              </a:ext>
            </a:extLst>
          </p:cNvPr>
          <p:cNvSpPr txBox="1"/>
          <p:nvPr/>
        </p:nvSpPr>
        <p:spPr>
          <a:xfrm>
            <a:off x="935116" y="2210009"/>
            <a:ext cx="710214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登入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E26AA43-6C59-475B-AD2C-85541FA2323F}"/>
              </a:ext>
            </a:extLst>
          </p:cNvPr>
          <p:cNvSpPr txBox="1"/>
          <p:nvPr/>
        </p:nvSpPr>
        <p:spPr>
          <a:xfrm>
            <a:off x="935116" y="4452836"/>
            <a:ext cx="710214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授權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AC54E2A-8CB7-47F9-B34F-4F569F4A9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194" y="2211427"/>
            <a:ext cx="6658904" cy="2934109"/>
          </a:xfrm>
          <a:prstGeom prst="rect">
            <a:avLst/>
          </a:prstGeom>
        </p:spPr>
      </p:pic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38232A4C-1B34-48F7-B137-CEF825B29817}"/>
              </a:ext>
            </a:extLst>
          </p:cNvPr>
          <p:cNvSpPr/>
          <p:nvPr/>
        </p:nvSpPr>
        <p:spPr>
          <a:xfrm rot="19386393">
            <a:off x="1680869" y="2999243"/>
            <a:ext cx="941033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E5E902B1-1E4E-4764-BD75-E0D4DEE19FED}"/>
              </a:ext>
            </a:extLst>
          </p:cNvPr>
          <p:cNvSpPr/>
          <p:nvPr/>
        </p:nvSpPr>
        <p:spPr>
          <a:xfrm rot="11825797">
            <a:off x="1723643" y="2376619"/>
            <a:ext cx="804403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3CD045DB-07BD-48EF-8406-15D757B4B3E8}"/>
              </a:ext>
            </a:extLst>
          </p:cNvPr>
          <p:cNvSpPr/>
          <p:nvPr/>
        </p:nvSpPr>
        <p:spPr>
          <a:xfrm rot="8283030">
            <a:off x="1598615" y="3925938"/>
            <a:ext cx="1159020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A5F4F79E-D32B-4B34-88C2-BAD3E312A9D2}"/>
              </a:ext>
            </a:extLst>
          </p:cNvPr>
          <p:cNvSpPr/>
          <p:nvPr/>
        </p:nvSpPr>
        <p:spPr>
          <a:xfrm rot="12186893">
            <a:off x="1678097" y="4690548"/>
            <a:ext cx="804403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C171333-5856-47DB-9A52-B10A775DBE3A}"/>
              </a:ext>
            </a:extLst>
          </p:cNvPr>
          <p:cNvSpPr txBox="1"/>
          <p:nvPr/>
        </p:nvSpPr>
        <p:spPr>
          <a:xfrm>
            <a:off x="913464" y="3017561"/>
            <a:ext cx="710214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註冊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3A4CAE5-30AD-4394-9834-E32925647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8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64906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9FD3-E1CC-C944-B8AE-16B8A1B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ea typeface="DFKai-SB" panose="03000509000000000000" pitchFamily="49" charset="-120"/>
              </a:rPr>
              <a:t>Website </a:t>
            </a:r>
            <a:r>
              <a:rPr lang="zh-TW" altLang="en-US" dirty="0">
                <a:ea typeface="DFKai-SB" panose="03000509000000000000" pitchFamily="49" charset="-120"/>
              </a:rPr>
              <a:t>認證授權規劃</a:t>
            </a:r>
            <a:endParaRPr lang="en-TW" dirty="0">
              <a:ea typeface="DFKai-SB" panose="03000509000000000000" pitchFamily="49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458AA132-E99C-4922-B5D9-C6D800F8B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0200" y="1690688"/>
            <a:ext cx="3762900" cy="2343477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15607B30-583E-45CC-B969-B4956C8F82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86" t="13103" r="15271" b="15243"/>
          <a:stretch/>
        </p:blipFill>
        <p:spPr>
          <a:xfrm>
            <a:off x="1550079" y="1690688"/>
            <a:ext cx="2890234" cy="2748147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1879691F-1E5B-41FB-8102-E710DF345440}"/>
              </a:ext>
            </a:extLst>
          </p:cNvPr>
          <p:cNvSpPr/>
          <p:nvPr/>
        </p:nvSpPr>
        <p:spPr>
          <a:xfrm>
            <a:off x="914399" y="4545140"/>
            <a:ext cx="1669002" cy="1396014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 Login</a:t>
            </a:r>
            <a:endParaRPr lang="zh-TW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696318E-373D-40D3-B05A-153CEFA7DD6E}"/>
              </a:ext>
            </a:extLst>
          </p:cNvPr>
          <p:cNvSpPr/>
          <p:nvPr/>
        </p:nvSpPr>
        <p:spPr>
          <a:xfrm>
            <a:off x="3605812" y="4545140"/>
            <a:ext cx="1669002" cy="1396014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授權</a:t>
            </a:r>
            <a:r>
              <a:rPr lang="en-US" altLang="zh-TW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註冊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5C1B4B9-0442-4BB5-92C1-D34D276575B1}"/>
              </a:ext>
            </a:extLst>
          </p:cNvPr>
          <p:cNvSpPr/>
          <p:nvPr/>
        </p:nvSpPr>
        <p:spPr>
          <a:xfrm>
            <a:off x="6680200" y="4545140"/>
            <a:ext cx="1669002" cy="139601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綁定</a:t>
            </a:r>
          </a:p>
        </p:txBody>
      </p: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13FBAEAF-4203-45AB-9EB8-A72CA18B84CB}"/>
              </a:ext>
            </a:extLst>
          </p:cNvPr>
          <p:cNvSpPr/>
          <p:nvPr/>
        </p:nvSpPr>
        <p:spPr>
          <a:xfrm>
            <a:off x="5069150" y="2627790"/>
            <a:ext cx="1233996" cy="6125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ED3B94B-F3C5-49F4-9FF1-29115D15845D}"/>
              </a:ext>
            </a:extLst>
          </p:cNvPr>
          <p:cNvSpPr txBox="1"/>
          <p:nvPr/>
        </p:nvSpPr>
        <p:spPr>
          <a:xfrm>
            <a:off x="4967057" y="2167294"/>
            <a:ext cx="143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No password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B54604B4-5157-4404-990B-0CEC85406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5B781-1FEB-5541-9E52-E7C01F4AB4AF}" type="slidenum">
              <a:rPr lang="en-TW" smtClean="0"/>
              <a:t>9</a:t>
            </a:fld>
            <a:endParaRPr lang="en-TW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AAE110-C392-E44A-AA34-8A46CBFD03CE}"/>
              </a:ext>
            </a:extLst>
          </p:cNvPr>
          <p:cNvSpPr/>
          <p:nvPr/>
        </p:nvSpPr>
        <p:spPr>
          <a:xfrm>
            <a:off x="3113590" y="1412111"/>
            <a:ext cx="8044405" cy="50812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742035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1175</TotalTime>
  <Words>1152</Words>
  <Application>Microsoft Macintosh PowerPoint</Application>
  <PresentationFormat>Widescreen</PresentationFormat>
  <Paragraphs>308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標楷體</vt:lpstr>
      <vt:lpstr>標楷體</vt:lpstr>
      <vt:lpstr>Arial</vt:lpstr>
      <vt:lpstr>Calibri</vt:lpstr>
      <vt:lpstr>Times New Roman</vt:lpstr>
      <vt:lpstr>Office Theme</vt:lpstr>
      <vt:lpstr>GPU 購物小幫手</vt:lpstr>
      <vt:lpstr>LINE 官方帳號整合 - GPU 購物小幫手 B2C Website 網站功能設計</vt:lpstr>
      <vt:lpstr>Website API 功能設計</vt:lpstr>
      <vt:lpstr>Website API 功能設計</vt:lpstr>
      <vt:lpstr>Website API 功能設計</vt:lpstr>
      <vt:lpstr>系統架構圖</vt:lpstr>
      <vt:lpstr>系統架構圖</vt:lpstr>
      <vt:lpstr>Website 會員資料模型設計</vt:lpstr>
      <vt:lpstr>Website 認證授權規劃</vt:lpstr>
      <vt:lpstr>Line 官方帳號、Website 會員整合 流程設計</vt:lpstr>
      <vt:lpstr>PowerPoint Presentation</vt:lpstr>
      <vt:lpstr>Line 官方帳號、Website 會員整合 測試設計</vt:lpstr>
      <vt:lpstr>Line 官方帳號、Website 會員整合 角色、授權政策設計</vt:lpstr>
      <vt:lpstr>Line 官方帳號、Website 會員整合 角色、授權政策設計</vt:lpstr>
      <vt:lpstr>市場統計 角色授權</vt:lpstr>
      <vt:lpstr>統計報表 角色授權</vt:lpstr>
      <vt:lpstr>End</vt:lpstr>
      <vt:lpstr>收集 E-mail 目的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YAO-TE YING</dc:creator>
  <cp:lastModifiedBy>YAO-TE YING</cp:lastModifiedBy>
  <cp:revision>137</cp:revision>
  <cp:lastPrinted>2022-01-03T03:13:16Z</cp:lastPrinted>
  <dcterms:created xsi:type="dcterms:W3CDTF">2022-01-01T13:21:53Z</dcterms:created>
  <dcterms:modified xsi:type="dcterms:W3CDTF">2022-01-08T10:03:52Z</dcterms:modified>
</cp:coreProperties>
</file>

<file path=docProps/thumbnail.jpeg>
</file>